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870" r:id="rId1"/>
  </p:sldMasterIdLst>
  <p:sldIdLst>
    <p:sldId id="256" r:id="rId2"/>
    <p:sldId id="297" r:id="rId3"/>
    <p:sldId id="346" r:id="rId4"/>
    <p:sldId id="340" r:id="rId5"/>
    <p:sldId id="298" r:id="rId6"/>
    <p:sldId id="341" r:id="rId7"/>
    <p:sldId id="342" r:id="rId8"/>
    <p:sldId id="307" r:id="rId9"/>
    <p:sldId id="343" r:id="rId10"/>
    <p:sldId id="309" r:id="rId11"/>
    <p:sldId id="310" r:id="rId12"/>
    <p:sldId id="311" r:id="rId13"/>
    <p:sldId id="312" r:id="rId14"/>
    <p:sldId id="313" r:id="rId15"/>
    <p:sldId id="314" r:id="rId16"/>
    <p:sldId id="315" r:id="rId17"/>
    <p:sldId id="351" r:id="rId18"/>
    <p:sldId id="316" r:id="rId19"/>
    <p:sldId id="308" r:id="rId20"/>
    <p:sldId id="317" r:id="rId21"/>
    <p:sldId id="318" r:id="rId22"/>
    <p:sldId id="319" r:id="rId23"/>
    <p:sldId id="320" r:id="rId24"/>
    <p:sldId id="321" r:id="rId25"/>
    <p:sldId id="323" r:id="rId26"/>
    <p:sldId id="275" r:id="rId27"/>
    <p:sldId id="259" r:id="rId28"/>
    <p:sldId id="260" r:id="rId29"/>
    <p:sldId id="262" r:id="rId30"/>
    <p:sldId id="261" r:id="rId31"/>
    <p:sldId id="263" r:id="rId32"/>
    <p:sldId id="325" r:id="rId33"/>
    <p:sldId id="326" r:id="rId34"/>
    <p:sldId id="327" r:id="rId35"/>
    <p:sldId id="328" r:id="rId36"/>
    <p:sldId id="265" r:id="rId37"/>
    <p:sldId id="257" r:id="rId38"/>
    <p:sldId id="268" r:id="rId39"/>
    <p:sldId id="267" r:id="rId40"/>
    <p:sldId id="338" r:id="rId41"/>
    <p:sldId id="269" r:id="rId42"/>
    <p:sldId id="270" r:id="rId43"/>
    <p:sldId id="271" r:id="rId44"/>
    <p:sldId id="272" r:id="rId45"/>
    <p:sldId id="281" r:id="rId46"/>
    <p:sldId id="282" r:id="rId47"/>
    <p:sldId id="284" r:id="rId48"/>
    <p:sldId id="285" r:id="rId49"/>
    <p:sldId id="286" r:id="rId50"/>
    <p:sldId id="283" r:id="rId51"/>
    <p:sldId id="266" r:id="rId52"/>
    <p:sldId id="276" r:id="rId53"/>
    <p:sldId id="273" r:id="rId54"/>
    <p:sldId id="274" r:id="rId55"/>
  </p:sldIdLst>
  <p:sldSz cx="9144000" cy="6858000" type="screen4x3"/>
  <p:notesSz cx="6858000" cy="9144000"/>
  <p:custDataLst>
    <p:tags r:id="rId56"/>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0066"/>
    <a:srgbClr val="FF3399"/>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10"/>
      </p:cViewPr>
      <p:guideLst>
        <p:guide orient="horz" pos="216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tags" Target="tags/tag1.xml" /><Relationship Id="rId57" Type="http://schemas.openxmlformats.org/officeDocument/2006/relationships/presProps" Target="presProps.xml" /><Relationship Id="rId58" Type="http://schemas.openxmlformats.org/officeDocument/2006/relationships/viewProps" Target="viewProps.xml" /><Relationship Id="rId59" Type="http://schemas.openxmlformats.org/officeDocument/2006/relationships/theme" Target="theme/theme1.xml" /><Relationship Id="rId6" Type="http://schemas.openxmlformats.org/officeDocument/2006/relationships/slide" Target="slides/slide5.xml" /><Relationship Id="rId60" Type="http://schemas.openxmlformats.org/officeDocument/2006/relationships/tableStyles" Target="tableStyles.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Лист1!$B$1</c:f>
              <c:strCache>
                <c:ptCount val="1"/>
                <c:pt idx="0">
                  <c:v>Начало учебного года</c:v>
                </c:pt>
              </c:strCache>
            </c:strRef>
          </c:tx>
          <c:spPr>
            <a:ln w="57150" cap="rnd">
              <a:solidFill>
                <a:srgbClr val="002060"/>
              </a:solidFill>
              <a:round/>
            </a:ln>
            <a:effectLst/>
          </c:spPr>
          <c:marker>
            <c:symbol val="circle"/>
            <c:spPr>
              <a:solidFill>
                <a:srgbClr val="002060"/>
              </a:solidFill>
              <a:ln w="57150">
                <a:solidFill>
                  <a:srgbClr val="002060"/>
                </a:solidFill>
              </a:ln>
              <a:effectLst/>
            </c:spPr>
          </c:marker>
          <c:cat>
            <c:strRef>
              <c:f>Лист1!$A$2:$A$5</c:f>
              <c:strCache>
                <c:ptCount val="3"/>
                <c:pt idx="0">
                  <c:v>Выше среднего</c:v>
                </c:pt>
                <c:pt idx="1">
                  <c:v>Средний</c:v>
                </c:pt>
                <c:pt idx="2">
                  <c:v>Низкий</c:v>
                </c:pt>
              </c:strCache>
            </c:strRef>
          </c:cat>
          <c:val>
            <c:numRef>
              <c:f>Лист1!$B$2:$B$5</c:f>
              <c:numCache>
                <c:formatCode>0%</c:formatCode>
                <c:ptCount val="4"/>
                <c:pt idx="0">
                  <c:v>0.42</c:v>
                </c:pt>
                <c:pt idx="1">
                  <c:v>0.37</c:v>
                </c:pt>
                <c:pt idx="2">
                  <c:v>0.21</c:v>
                </c:pt>
              </c:numCache>
            </c:numRef>
          </c:val>
          <c:smooth val="0"/>
          <c:extLst>
            <c:ext xmlns:c16="http://schemas.microsoft.com/office/drawing/2014/chart" uri="{C3380CC4-5D6E-409C-BE32-E72D297353CC}">
              <c16:uniqueId val="{00000000-98FE-45C3-865A-793AAC5161D7}"/>
            </c:ext>
          </c:extLst>
        </c:ser>
        <c:ser>
          <c:idx val="1"/>
          <c:order val="1"/>
          <c:tx>
            <c:strRef>
              <c:f>Лист1!$C$1</c:f>
              <c:strCache>
                <c:ptCount val="1"/>
                <c:pt idx="0">
                  <c:v>Конец учебного года</c:v>
                </c:pt>
              </c:strCache>
            </c:strRef>
          </c:tx>
          <c:spPr>
            <a:ln w="57150" cap="rnd">
              <a:solidFill>
                <a:schemeClr val="accent2"/>
              </a:solidFill>
              <a:round/>
            </a:ln>
            <a:effectLst/>
          </c:spPr>
          <c:marker>
            <c:symbol val="circle"/>
            <c:spPr>
              <a:solidFill>
                <a:schemeClr val="accent2"/>
              </a:solidFill>
              <a:ln w="57150">
                <a:solidFill>
                  <a:schemeClr val="accent2"/>
                </a:solidFill>
              </a:ln>
              <a:effectLst/>
            </c:spPr>
          </c:marker>
          <c:cat>
            <c:strRef>
              <c:f>Лист1!$A$2:$A$5</c:f>
              <c:strCache>
                <c:ptCount val="3"/>
                <c:pt idx="0">
                  <c:v>Выше среднего</c:v>
                </c:pt>
                <c:pt idx="1">
                  <c:v>Средний</c:v>
                </c:pt>
                <c:pt idx="2">
                  <c:v>Низкий</c:v>
                </c:pt>
              </c:strCache>
            </c:strRef>
          </c:cat>
          <c:val>
            <c:numRef>
              <c:f>Лист1!$C$2:$C$5</c:f>
              <c:numCache>
                <c:formatCode>0%</c:formatCode>
                <c:ptCount val="4"/>
                <c:pt idx="0">
                  <c:v>0.67</c:v>
                </c:pt>
                <c:pt idx="1">
                  <c:v>0.3</c:v>
                </c:pt>
                <c:pt idx="2">
                  <c:v>0.03</c:v>
                </c:pt>
              </c:numCache>
            </c:numRef>
          </c:val>
          <c:smooth val="0"/>
          <c:extLst>
            <c:ext xmlns:c16="http://schemas.microsoft.com/office/drawing/2014/chart" uri="{C3380CC4-5D6E-409C-BE32-E72D297353CC}">
              <c16:uniqueId val="{00000001-98FE-45C3-865A-793AAC5161D7}"/>
            </c:ext>
          </c:extLst>
        </c:ser>
        <c:dLbls>
          <c:showLegendKey val="0"/>
          <c:showVal val="0"/>
          <c:showCatName val="0"/>
          <c:showSerName val="0"/>
          <c:showPercent val="0"/>
          <c:showBubbleSize val="0"/>
          <c:showLeaderLines val="0"/>
        </c:dLbls>
        <c:axId val="172040192"/>
        <c:axId val="172042112"/>
      </c:lineChart>
      <c:catAx>
        <c:axId val="17204019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1" i="0" u="none" strike="noStrike" kern="1200" baseline="0" smtId="4294967295">
                <a:solidFill>
                  <a:schemeClr val="tx1"/>
                </a:solidFill>
                <a:latin typeface="+mn-lt"/>
                <a:ea typeface="+mn-ea"/>
                <a:cs typeface="+mn-cs"/>
              </a:defRPr>
            </a:pPr>
            <a:endParaRPr sz="1400" b="1" i="0" u="none" strike="noStrike" kern="1200" baseline="0" smtId="4294967295">
              <a:solidFill>
                <a:schemeClr val="tx1"/>
              </a:solidFill>
              <a:latin typeface="+mn-lt"/>
              <a:ea typeface="+mn-ea"/>
              <a:cs typeface="+mn-cs"/>
            </a:endParaRPr>
          </a:p>
        </c:txPr>
        <c:crossAx val="172042112"/>
        <c:crosses val="autoZero"/>
        <c:auto val="0"/>
        <c:lblAlgn val="ctr"/>
        <c:lblOffset/>
        <c:noMultiLvlLbl val="0"/>
      </c:catAx>
      <c:valAx>
        <c:axId val="172042112"/>
        <c:scaling>
          <c:orientatio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72040192"/>
        <c:crosses val="autoZero"/>
        <c:crossBetween val="between"/>
      </c:valAx>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p>
          <a:pPr>
            <a:defRPr sz="1400" b="1" i="0" u="none" strike="noStrike" kern="1200" baseline="0" smtId="4294967295">
              <a:solidFill>
                <a:schemeClr val="tx1"/>
              </a:solidFill>
              <a:latin typeface="+mn-lt"/>
              <a:ea typeface="+mn-ea"/>
              <a:cs typeface="+mn-cs"/>
            </a:defRPr>
          </a:pPr>
          <a:endParaRPr sz="1400" b="1" i="0" u="none" strike="noStrike" kern="1200" baseline="0" smtId="4294967295">
            <a:solidFill>
              <a:schemeClr val="tx1"/>
            </a:solidFill>
            <a:latin typeface="+mn-lt"/>
            <a:ea typeface="+mn-ea"/>
            <a:cs typeface="+mn-cs"/>
          </a:endParaRPr>
        </a:p>
      </c:txPr>
    </c:legend>
    <c:plotVisOnly val="1"/>
    <c:dispBlanksAs val="gap"/>
    <c:showDLblsOverMax val="0"/>
  </c:chart>
  <c:spPr>
    <a:noFill/>
    <a:ln>
      <a:noFill/>
    </a:ln>
    <a:effectLst/>
  </c:spPr>
  <c:txPr>
    <a:bodyPr/>
    <a:p>
      <a:pPr>
        <a:defRPr/>
      </a:pPr>
      <a:endParaRPr lang="ru-RU"/>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Diapositiva de título">
    <p:spTree>
      <p:nvGrpSpPr>
        <p:cNvPr id="1" name=""/>
        <p:cNvGrpSpPr/>
        <p:nvPr/>
      </p:nvGrpSpPr>
      <p:grpSpPr>
        <a:xfrm>
          <a:off x="0" y="0"/>
          <a:ext cx="0" cy="0"/>
        </a:xfrm>
      </p:grpSpPr>
      <p:pic>
        <p:nvPicPr>
          <p:cNvPr id="7" name="6 Imagen" descr="Dibujo.bmp"/>
          <p:cNvPicPr>
            <a:picLocks noChangeAspect="1"/>
          </p:cNvPicPr>
          <p:nvPr/>
        </p:nvPicPr>
        <p:blipFill>
          <a:blip r:embed="rId1"/>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a:p>
        </p:txBody>
      </p:sp>
      <p:sp>
        <p:nvSpPr>
          <p:cNvPr id="4" name="3 Marcador de fecha"/>
          <p:cNvSpPr>
            <a:spLocks noGrp="1"/>
          </p:cNvSpPr>
          <p:nvPr>
            <p:ph type="dt" sz="half" idx="10"/>
          </p:nvPr>
        </p:nvSpPr>
        <p:spPr/>
        <p:txBody>
          <a:bodyPr/>
          <a:lstStyle/>
          <a:p>
            <a:fld id="{B4C71EC6-210F-42DE-9C53-41977AD35B3D}" type="datetimeFigureOut">
              <a:rPr lang="ru-RU" smtClean="0"/>
              <a:t>11.01.2023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3413146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ítulo y objetos">
    <p:spTree>
      <p:nvGrpSpPr>
        <p:cNvPr id="1" name=""/>
        <p:cNvGrpSpPr/>
        <p:nvPr/>
      </p:nvGrpSpPr>
      <p:grpSpPr>
        <a:xfrm>
          <a:off x="0" y="0"/>
          <a: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B4C71EC6-210F-42DE-9C53-41977AD35B3D}" type="datetimeFigureOut">
              <a:rPr lang="ru-RU" smtClean="0"/>
              <a:t>11.01.2023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098928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Encabezado de sección">
    <p:spTree>
      <p:nvGrpSpPr>
        <p:cNvPr id="1" name=""/>
        <p:cNvGrpSpPr/>
        <p:nvPr/>
      </p:nvGrpSpPr>
      <p:grpSpPr>
        <a:xfrm>
          <a:off x="0" y="0"/>
          <a: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B4C71EC6-210F-42DE-9C53-41977AD35B3D}" type="datetimeFigureOut">
              <a:rPr lang="ru-RU" smtClean="0"/>
              <a:t>11.01.2023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626414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Dos objetos">
    <p:spTree>
      <p:nvGrpSpPr>
        <p:cNvPr id="1" name=""/>
        <p:cNvGrpSpPr/>
        <p:nvPr/>
      </p:nvGrpSpPr>
      <p:grpSpPr>
        <a:xfrm>
          <a:off x="0" y="0"/>
          <a: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B4C71EC6-210F-42DE-9C53-41977AD35B3D}" type="datetimeFigureOut">
              <a:rPr lang="ru-RU" smtClean="0"/>
              <a:t>11.01.2023</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463379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ación">
    <p:spTree>
      <p:nvGrpSpPr>
        <p:cNvPr id="1" name=""/>
        <p:cNvGrpSpPr/>
        <p:nvPr/>
      </p:nvGrpSpPr>
      <p:grpSpPr>
        <a:xfrm>
          <a:off x="0" y="0"/>
          <a: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B4C71EC6-210F-42DE-9C53-41977AD35B3D}" type="datetimeFigureOut">
              <a:rPr lang="ru-RU" smtClean="0"/>
              <a:t>11.01.2023</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2115149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En blanco">
    <p:spTree>
      <p:nvGrpSpPr>
        <p:cNvPr id="1" name=""/>
        <p:cNvGrpSpPr/>
        <p:nvPr/>
      </p:nvGrpSpPr>
      <p:grpSpPr>
        <a:xfrm>
          <a:off x="0" y="0"/>
          <a:ext cx="0" cy="0"/>
        </a:xfrm>
      </p:grpSpPr>
      <p:sp>
        <p:nvSpPr>
          <p:cNvPr id="2" name="1 Marcador de fecha"/>
          <p:cNvSpPr>
            <a:spLocks noGrp="1"/>
          </p:cNvSpPr>
          <p:nvPr>
            <p:ph type="dt" sz="half" idx="10"/>
          </p:nvPr>
        </p:nvSpPr>
        <p:spPr/>
        <p:txBody>
          <a:bodyPr/>
          <a:lstStyle/>
          <a:p>
            <a:fld id="{B4C71EC6-210F-42DE-9C53-41977AD35B3D}" type="datetimeFigureOut">
              <a:rPr lang="ru-RU" smtClean="0"/>
              <a:t>11.01.2023</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15257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image" Target="../media/image1.jpeg"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11.01.2023</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pic>
        <p:nvPicPr>
          <p:cNvPr id="7" name="6 Imagen" descr="Dibujo.bmp"/>
          <p:cNvPicPr>
            <a:picLocks noChangeAspect="1"/>
          </p:cNvPicPr>
          <p:nvPr/>
        </p:nvPicPr>
        <p:blipFill>
          <a:blip r:embed="rId7"/>
          <a:stretch>
            <a:fillRect/>
          </a:stretch>
        </p:blipFill>
        <p:spPr>
          <a:xfrm>
            <a:off x="0" y="0"/>
            <a:ext cx="9144000" cy="6858000"/>
          </a:xfrm>
          <a:prstGeom prst="rect">
            <a:avLst/>
          </a:prstGeom>
        </p:spPr>
      </p:pic>
      <p:sp>
        <p:nvSpPr>
          <p:cNvPr id="9" name="Rectangle 10"/>
          <p:cNvSpPr>
            <a:spLocks noChangeArrowheads="1"/>
          </p:cNvSpPr>
          <p:nvPr/>
        </p:nvSpPr>
        <p:spPr bwMode="auto">
          <a:xfrm>
            <a:off x="0" y="0"/>
            <a:ext cx="9144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gradFill>
          <a:ln w="9525">
            <a:noFill/>
            <a:miter lim="800000"/>
          </a:ln>
          <a:effectLst/>
        </p:spPr>
        <p:txBody>
          <a:bodyPr wrap="none" anchor="ctr"/>
          <a:lstStyle/>
          <a:p>
            <a:pPr>
              <a:defRPr/>
            </a:pPr>
            <a:endParaRPr lang="es-ES"/>
          </a:p>
        </p:txBody>
      </p:sp>
    </p:spTree>
    <p:extLst>
      <p:ext uri="{BB962C8B-B14F-4D97-AF65-F5344CB8AC3E}">
        <p14:creationId xmlns:p14="http://schemas.microsoft.com/office/powerpoint/2010/main" val="238015523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7" r:id="rId6"/>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9.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0.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683568" y="1628800"/>
            <a:ext cx="7772400" cy="3096344"/>
          </a:xfrm>
          <a:ln>
            <a:noFill/>
          </a:ln>
        </p:spPr>
        <p:txBody>
          <a:bodyPr>
            <a:noAutofit/>
          </a:bodyPr>
          <a:lstStyle/>
          <a:p>
            <a:pPr>
              <a:lnSpc>
                <a:spcPct val="110000"/>
              </a:lnSpc>
              <a:spcBef>
                <a:spcPct val="0"/>
              </a:spcBef>
            </a:pPr>
            <a:br>
              <a:rPr lang="ru-RU" sz="1600" b="0" i="1" smtClean="0">
                <a:ln w="31550" cmpd="sng">
                  <a:solidFill>
                    <a:schemeClr val="tx2">
                      <a:lumMod val="50000"/>
                    </a:schemeClr>
                  </a:solidFill>
                  <a:prstDash val="solid"/>
                </a:ln>
                <a:solidFill>
                  <a:srgbClr val="660066"/>
                </a:solidFill>
                <a:effectLst/>
              </a:rPr>
            </a:br>
            <a:br>
              <a:rPr lang="ru-RU" sz="2800" b="0" smtClean="0">
                <a:ln w="31550" cmpd="sng">
                  <a:solidFill>
                    <a:schemeClr val="tx2">
                      <a:lumMod val="50000"/>
                    </a:schemeClr>
                  </a:solidFill>
                  <a:prstDash val="solid"/>
                </a:ln>
                <a:solidFill>
                  <a:srgbClr val="660066"/>
                </a:solidFill>
                <a:effectLst/>
              </a:rPr>
            </a:br>
            <a:r>
              <a:rPr lang="ru-RU" sz="2800" b="0" smtClean="0">
                <a:ln w="31550" cmpd="sng">
                  <a:solidFill>
                    <a:schemeClr val="tx2">
                      <a:lumMod val="50000"/>
                    </a:schemeClr>
                  </a:solidFill>
                  <a:prstDash val="solid"/>
                </a:ln>
                <a:solidFill>
                  <a:srgbClr val="660066"/>
                </a:solidFill>
                <a:effectLst/>
              </a:rPr>
              <a:t>ОБЕСПЕЧЕНИЕ БЛАГОПРИЯТНЫХ УСЛОВИЙ РАЗВИТИЯ И СОЦИАЛИЗАЦИИ ДОШКОЛЬНИКОВ В ОБРАЗОВАТЕЛЬНЫХ ОРГАНИЗАЦИЯХ, РЕАЛИЗУЮЩИХ ПРОГРАММЫ ДОШКОЛЬНОГО ОБРАЗОВАНИЯ, ПУТЕМ ПРИМЕНЕНИЯ СОВРЕМЕННЫХ ПСИХОЛОГИЧЕСКИХ </a:t>
            </a:r>
            <a:br>
              <a:rPr lang="ru-RU" sz="2800" b="0" smtClean="0">
                <a:ln w="31550" cmpd="sng">
                  <a:solidFill>
                    <a:schemeClr val="tx2">
                      <a:lumMod val="50000"/>
                    </a:schemeClr>
                  </a:solidFill>
                  <a:prstDash val="solid"/>
                </a:ln>
                <a:solidFill>
                  <a:srgbClr val="660066"/>
                </a:solidFill>
                <a:effectLst/>
              </a:rPr>
            </a:br>
            <a:r>
              <a:rPr lang="ru-RU" sz="2800" b="0" smtClean="0">
                <a:ln w="31550" cmpd="sng">
                  <a:solidFill>
                    <a:schemeClr val="tx2">
                      <a:lumMod val="50000"/>
                    </a:schemeClr>
                  </a:solidFill>
                  <a:prstDash val="solid"/>
                </a:ln>
                <a:solidFill>
                  <a:srgbClr val="660066"/>
                </a:solidFill>
                <a:effectLst/>
              </a:rPr>
              <a:t>ТЕХНОЛОГИЙ И ПРАКТИК</a:t>
            </a:r>
            <a:endParaRPr lang="ru-RU" sz="2800" b="0">
              <a:ln w="31550" cmpd="sng">
                <a:solidFill>
                  <a:schemeClr val="tx2">
                    <a:lumMod val="50000"/>
                  </a:schemeClr>
                </a:solidFill>
                <a:prstDash val="solid"/>
              </a:ln>
              <a:solidFill>
                <a:srgbClr val="660066"/>
              </a:solidFill>
              <a:effectLst/>
            </a:endParaRPr>
          </a:p>
        </p:txBody>
      </p:sp>
      <p:sp>
        <p:nvSpPr>
          <p:cNvPr id="3" name="Подзаголовок 2"/>
          <p:cNvSpPr>
            <a:spLocks noGrp="1"/>
          </p:cNvSpPr>
          <p:nvPr>
            <p:ph type="subTitle" idx="1"/>
          </p:nvPr>
        </p:nvSpPr>
        <p:spPr>
          <a:xfrm>
            <a:off x="4139952" y="5805264"/>
            <a:ext cx="2264296" cy="409600"/>
          </a:xfrm>
        </p:spPr>
        <p:txBody>
          <a:bodyPr>
            <a:normAutofit fontScale="92500" lnSpcReduction="10000"/>
          </a:bodyPr>
          <a:lstStyle/>
          <a:p>
            <a:pPr algn="just">
              <a:lnSpc>
                <a:spcPct val="110000"/>
              </a:lnSpc>
              <a:spcBef>
                <a:spcPct val="0"/>
              </a:spcBef>
            </a:pPr>
            <a:r>
              <a:rPr lang="ru-RU" sz="2000" b="1" smtClean="0">
                <a:solidFill>
                  <a:srgbClr val="002060"/>
                </a:solidFill>
                <a:latin typeface="+mj-lt"/>
              </a:rPr>
              <a:t>21-22.12.2022</a:t>
            </a:r>
            <a:endParaRPr lang="ru-RU" sz="2000" b="1">
              <a:solidFill>
                <a:srgbClr val="002060"/>
              </a:solidFill>
              <a:latin typeface="+mj-lt"/>
            </a:endParaRPr>
          </a:p>
        </p:txBody>
      </p:sp>
      <p:sp>
        <p:nvSpPr>
          <p:cNvPr id="4" name="Прямоугольник 3"/>
          <p:cNvSpPr/>
          <p:nvPr/>
        </p:nvSpPr>
        <p:spPr>
          <a:xfrm>
            <a:off x="2123728" y="620688"/>
            <a:ext cx="5452120" cy="701731"/>
          </a:xfrm>
          <a:prstGeom prst="rect">
            <a:avLst/>
          </a:prstGeom>
        </p:spPr>
        <p:txBody>
          <a:bodyPr wrap="square">
            <a:spAutoFit/>
          </a:bodyPr>
          <a:lstStyle/>
          <a:p>
            <a:pPr algn="ctr">
              <a:lnSpc>
                <a:spcPct val="110000"/>
              </a:lnSpc>
              <a:spcBef>
                <a:spcPct val="0"/>
              </a:spcBef>
            </a:pPr>
            <a:r>
              <a:rPr lang="ru-RU" b="1">
                <a:solidFill>
                  <a:srgbClr val="002060"/>
                </a:solidFill>
              </a:rPr>
              <a:t>ГОРОДСКОЕ ПРОФЕССИОНАЛЬНОЕ СООБЩЕСТВО  МБ ДОУ №91</a:t>
            </a:r>
          </a:p>
        </p:txBody>
      </p:sp>
    </p:spTree>
    <p:extLst>
      <p:ext uri="{BB962C8B-B14F-4D97-AF65-F5344CB8AC3E}">
        <p14:creationId xmlns:p14="http://schemas.microsoft.com/office/powerpoint/2010/main" val="365848799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3600" smtClean="0">
                <a:solidFill>
                  <a:srgbClr val="002060"/>
                </a:solidFill>
                <a:effectLst/>
              </a:rPr>
              <a:t>Кривая </a:t>
            </a:r>
            <a:r>
              <a:rPr lang="ru-RU" sz="3600">
                <a:solidFill>
                  <a:srgbClr val="002060"/>
                </a:solidFill>
                <a:effectLst/>
              </a:rPr>
              <a:t>адаптации К. </a:t>
            </a:r>
            <a:r>
              <a:rPr lang="ru-RU" sz="3600" err="1" smtClean="0">
                <a:solidFill>
                  <a:srgbClr val="002060"/>
                </a:solidFill>
                <a:effectLst/>
              </a:rPr>
              <a:t>Оберга</a:t>
            </a:r>
            <a:endParaRPr lang="ru-RU" sz="3600">
              <a:effectLst/>
            </a:endParaRPr>
          </a:p>
        </p:txBody>
      </p:sp>
      <p:sp>
        <p:nvSpPr>
          <p:cNvPr id="3" name="Объект 2"/>
          <p:cNvSpPr>
            <a:spLocks noGrp="1"/>
          </p:cNvSpPr>
          <p:nvPr>
            <p:ph idx="1"/>
          </p:nvPr>
        </p:nvSpPr>
        <p:spPr/>
        <p:txBody>
          <a:bodyPr>
            <a:normAutofit fontScale="92500" lnSpcReduction="20000"/>
          </a:bodyPr>
          <a:lstStyle/>
          <a:p>
            <a:pPr marL="0" indent="0" algn="just">
              <a:buNone/>
            </a:pPr>
            <a:r>
              <a:rPr lang="ru-RU" smtClean="0">
                <a:solidFill>
                  <a:srgbClr val="002060"/>
                </a:solidFill>
              </a:rPr>
              <a:t>     Канадский антрополог, </a:t>
            </a:r>
            <a:r>
              <a:rPr lang="ru-RU" err="1">
                <a:solidFill>
                  <a:srgbClr val="002060"/>
                </a:solidFill>
              </a:rPr>
              <a:t>Калерво Оберг (1901-1973)</a:t>
            </a:r>
            <a:r>
              <a:rPr lang="ru-RU" smtClean="0">
                <a:solidFill>
                  <a:srgbClr val="002060"/>
                </a:solidFill>
              </a:rPr>
              <a:t> </a:t>
            </a:r>
            <a:r>
              <a:rPr lang="ru-RU">
                <a:solidFill>
                  <a:srgbClr val="002060"/>
                </a:solidFill>
              </a:rPr>
              <a:t>утверждал, что люди проходят через ступени переживания культурного шока и постепенно достигают определенного удовлетворительного уровня адаптации. </a:t>
            </a:r>
          </a:p>
          <a:p>
            <a:pPr marL="0" indent="0" algn="just">
              <a:buNone/>
            </a:pPr>
            <a:r>
              <a:rPr lang="ru-RU" b="1" i="1" smtClean="0">
                <a:solidFill>
                  <a:srgbClr val="002060"/>
                </a:solidFill>
              </a:rPr>
              <a:t>     Кривая </a:t>
            </a:r>
            <a:r>
              <a:rPr lang="ru-RU" b="1" i="1">
                <a:solidFill>
                  <a:srgbClr val="002060"/>
                </a:solidFill>
              </a:rPr>
              <a:t>адаптации К. Оберга </a:t>
            </a:r>
            <a:r>
              <a:rPr lang="ru-RU" i="1">
                <a:solidFill>
                  <a:srgbClr val="002060"/>
                </a:solidFill>
              </a:rPr>
              <a:t>– пять этапов переживания культурного шока: </a:t>
            </a:r>
            <a:endParaRPr lang="ru-RU" i="1" smtClean="0">
              <a:solidFill>
                <a:srgbClr val="002060"/>
              </a:solidFill>
            </a:endParaRPr>
          </a:p>
          <a:p>
            <a:pPr algn="just"/>
            <a:r>
              <a:rPr lang="ru-RU" i="1" smtClean="0">
                <a:solidFill>
                  <a:srgbClr val="002060"/>
                </a:solidFill>
              </a:rPr>
              <a:t>1 </a:t>
            </a:r>
            <a:r>
              <a:rPr lang="ru-RU" i="1">
                <a:solidFill>
                  <a:srgbClr val="002060"/>
                </a:solidFill>
              </a:rPr>
              <a:t>этап – «медовый месяц», </a:t>
            </a:r>
            <a:endParaRPr lang="ru-RU" i="1" smtClean="0">
              <a:solidFill>
                <a:srgbClr val="002060"/>
              </a:solidFill>
            </a:endParaRPr>
          </a:p>
          <a:p>
            <a:pPr algn="just"/>
            <a:r>
              <a:rPr lang="ru-RU" i="1" smtClean="0">
                <a:solidFill>
                  <a:srgbClr val="002060"/>
                </a:solidFill>
              </a:rPr>
              <a:t>2 </a:t>
            </a:r>
            <a:r>
              <a:rPr lang="ru-RU" i="1">
                <a:solidFill>
                  <a:srgbClr val="002060"/>
                </a:solidFill>
              </a:rPr>
              <a:t>этап – переживание стресса и фрустрации из-за культурных различий, </a:t>
            </a:r>
            <a:endParaRPr lang="ru-RU" i="1" smtClean="0">
              <a:solidFill>
                <a:srgbClr val="002060"/>
              </a:solidFill>
            </a:endParaRPr>
          </a:p>
          <a:p>
            <a:pPr algn="just"/>
            <a:r>
              <a:rPr lang="ru-RU" i="1" smtClean="0">
                <a:solidFill>
                  <a:srgbClr val="002060"/>
                </a:solidFill>
              </a:rPr>
              <a:t>3 </a:t>
            </a:r>
            <a:r>
              <a:rPr lang="ru-RU" i="1">
                <a:solidFill>
                  <a:srgbClr val="002060"/>
                </a:solidFill>
              </a:rPr>
              <a:t>этап – культурный шок, </a:t>
            </a:r>
            <a:endParaRPr lang="ru-RU" i="1" smtClean="0">
              <a:solidFill>
                <a:srgbClr val="002060"/>
              </a:solidFill>
            </a:endParaRPr>
          </a:p>
          <a:p>
            <a:pPr algn="just"/>
            <a:r>
              <a:rPr lang="ru-RU" i="1" smtClean="0">
                <a:solidFill>
                  <a:srgbClr val="002060"/>
                </a:solidFill>
              </a:rPr>
              <a:t>4 </a:t>
            </a:r>
            <a:r>
              <a:rPr lang="ru-RU" i="1">
                <a:solidFill>
                  <a:srgbClr val="002060"/>
                </a:solidFill>
              </a:rPr>
              <a:t>этап – оптимистический настрой, </a:t>
            </a:r>
            <a:endParaRPr lang="ru-RU" i="1" smtClean="0">
              <a:solidFill>
                <a:srgbClr val="002060"/>
              </a:solidFill>
            </a:endParaRPr>
          </a:p>
          <a:p>
            <a:pPr algn="just"/>
            <a:r>
              <a:rPr lang="ru-RU" i="1" smtClean="0">
                <a:solidFill>
                  <a:srgbClr val="002060"/>
                </a:solidFill>
              </a:rPr>
              <a:t>5 </a:t>
            </a:r>
            <a:r>
              <a:rPr lang="ru-RU" i="1">
                <a:solidFill>
                  <a:srgbClr val="002060"/>
                </a:solidFill>
              </a:rPr>
              <a:t>этап – адаптация. </a:t>
            </a:r>
            <a:endParaRPr lang="ru-RU">
              <a:solidFill>
                <a:srgbClr val="002060"/>
              </a:solidFill>
            </a:endParaRPr>
          </a:p>
        </p:txBody>
      </p:sp>
    </p:spTree>
    <p:extLst>
      <p:ext uri="{BB962C8B-B14F-4D97-AF65-F5344CB8AC3E}">
        <p14:creationId xmlns:p14="http://schemas.microsoft.com/office/powerpoint/2010/main" val="322653870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200" name="Picture 8" descr="Стадии культурного шока: все, что вам нужно знать - careerolog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548680"/>
            <a:ext cx="8856983" cy="5904656"/>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187624" y="2348880"/>
            <a:ext cx="1490464" cy="9144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ru-RU" sz="2000" b="1" smtClean="0"/>
              <a:t>Стресс</a:t>
            </a:r>
            <a:endParaRPr lang="ru-RU" sz="2000" b="1"/>
          </a:p>
        </p:txBody>
      </p:sp>
    </p:spTree>
    <p:extLst>
      <p:ext uri="{BB962C8B-B14F-4D97-AF65-F5344CB8AC3E}">
        <p14:creationId xmlns:p14="http://schemas.microsoft.com/office/powerpoint/2010/main" val="271361325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r>
              <a:rPr lang="ru-RU" sz="3600">
                <a:solidFill>
                  <a:srgbClr val="002060"/>
                </a:solidFill>
                <a:effectLst/>
              </a:rPr>
              <a:t>Первый этап адаптации</a:t>
            </a:r>
            <a:br>
              <a:rPr lang="ru-RU" sz="3600">
                <a:solidFill>
                  <a:srgbClr val="002060"/>
                </a:solidFill>
                <a:effectLst/>
              </a:rPr>
            </a:br>
            <a:endParaRPr lang="ru-RU" sz="3600">
              <a:solidFill>
                <a:srgbClr val="002060"/>
              </a:solidFill>
              <a:effectLst/>
            </a:endParaRPr>
          </a:p>
        </p:txBody>
      </p:sp>
      <p:sp>
        <p:nvSpPr>
          <p:cNvPr id="3" name="Объект 2"/>
          <p:cNvSpPr>
            <a:spLocks noGrp="1"/>
          </p:cNvSpPr>
          <p:nvPr>
            <p:ph idx="1"/>
          </p:nvPr>
        </p:nvSpPr>
        <p:spPr>
          <a:xfrm>
            <a:off x="488357" y="1124744"/>
            <a:ext cx="8229600" cy="5257800"/>
          </a:xfrm>
        </p:spPr>
        <p:txBody>
          <a:bodyPr>
            <a:normAutofit fontScale="85000" lnSpcReduction="20000"/>
          </a:bodyPr>
          <a:lstStyle/>
          <a:p>
            <a:pPr marL="0" indent="0" algn="just">
              <a:buNone/>
            </a:pPr>
            <a:r>
              <a:rPr lang="ru-RU" smtClean="0">
                <a:solidFill>
                  <a:srgbClr val="002060"/>
                </a:solidFill>
              </a:rPr>
              <a:t>     Характеризуется особым переживанием  – </a:t>
            </a:r>
            <a:r>
              <a:rPr lang="ru-RU">
                <a:solidFill>
                  <a:srgbClr val="002060"/>
                </a:solidFill>
              </a:rPr>
              <a:t>новизной. Основные признаки, которые мы можем </a:t>
            </a:r>
            <a:r>
              <a:rPr lang="ru-RU" smtClean="0">
                <a:solidFill>
                  <a:srgbClr val="002060"/>
                </a:solidFill>
              </a:rPr>
              <a:t>наблюдать у </a:t>
            </a:r>
            <a:r>
              <a:rPr lang="ru-RU">
                <a:solidFill>
                  <a:srgbClr val="002060"/>
                </a:solidFill>
              </a:rPr>
              <a:t>ребенка – восхищение всем, что его окружает: новые и красивые </a:t>
            </a:r>
            <a:r>
              <a:rPr lang="ru-RU" smtClean="0">
                <a:solidFill>
                  <a:srgbClr val="002060"/>
                </a:solidFill>
              </a:rPr>
              <a:t>высокие дома</a:t>
            </a:r>
            <a:r>
              <a:rPr lang="ru-RU">
                <a:solidFill>
                  <a:srgbClr val="002060"/>
                </a:solidFill>
              </a:rPr>
              <a:t>; красивый город; приветливые люди; обилие машин; много </a:t>
            </a:r>
            <a:r>
              <a:rPr lang="ru-RU" smtClean="0">
                <a:solidFill>
                  <a:srgbClr val="002060"/>
                </a:solidFill>
              </a:rPr>
              <a:t>интересных мест</a:t>
            </a:r>
            <a:r>
              <a:rPr lang="ru-RU">
                <a:solidFill>
                  <a:srgbClr val="002060"/>
                </a:solidFill>
              </a:rPr>
              <a:t>. На уровне поведения и эмоционального состояния это проявляется как</a:t>
            </a:r>
          </a:p>
          <a:p>
            <a:pPr algn="just"/>
            <a:r>
              <a:rPr lang="ru-RU">
                <a:solidFill>
                  <a:srgbClr val="002060"/>
                </a:solidFill>
              </a:rPr>
              <a:t>радость,</a:t>
            </a:r>
          </a:p>
          <a:p>
            <a:pPr algn="just"/>
            <a:r>
              <a:rPr lang="ru-RU">
                <a:solidFill>
                  <a:srgbClr val="002060"/>
                </a:solidFill>
              </a:rPr>
              <a:t>энергия,</a:t>
            </a:r>
          </a:p>
          <a:p>
            <a:pPr algn="just"/>
            <a:r>
              <a:rPr lang="ru-RU">
                <a:solidFill>
                  <a:srgbClr val="002060"/>
                </a:solidFill>
              </a:rPr>
              <a:t>активность,</a:t>
            </a:r>
          </a:p>
          <a:p>
            <a:pPr algn="just"/>
            <a:r>
              <a:rPr lang="ru-RU">
                <a:solidFill>
                  <a:srgbClr val="002060"/>
                </a:solidFill>
              </a:rPr>
              <a:t>заинтересованность.</a:t>
            </a:r>
          </a:p>
          <a:p>
            <a:pPr marL="0" indent="0" algn="just">
              <a:buNone/>
            </a:pPr>
            <a:r>
              <a:rPr lang="ru-RU" smtClean="0">
                <a:solidFill>
                  <a:srgbClr val="002060"/>
                </a:solidFill>
              </a:rPr>
              <a:t>      В качестве задач психологического </a:t>
            </a:r>
            <a:r>
              <a:rPr lang="ru-RU">
                <a:solidFill>
                  <a:srgbClr val="002060"/>
                </a:solidFill>
              </a:rPr>
              <a:t>сопровождения выступают:</a:t>
            </a:r>
          </a:p>
          <a:p>
            <a:pPr marL="0" indent="0" algn="just">
              <a:buNone/>
            </a:pPr>
            <a:r>
              <a:rPr lang="ru-RU">
                <a:solidFill>
                  <a:srgbClr val="002060"/>
                </a:solidFill>
              </a:rPr>
              <a:t>1. Наблюдение за самостоятельной и групповой игрой ребенка;</a:t>
            </a:r>
          </a:p>
          <a:p>
            <a:pPr marL="0" indent="0" algn="just">
              <a:spcBef>
                <a:spcPct val="0"/>
              </a:spcBef>
              <a:buNone/>
            </a:pPr>
            <a:r>
              <a:rPr lang="ru-RU" smtClean="0">
                <a:solidFill>
                  <a:srgbClr val="002060"/>
                </a:solidFill>
              </a:rPr>
              <a:t>2. Наблюдение </a:t>
            </a:r>
            <a:r>
              <a:rPr lang="ru-RU">
                <a:solidFill>
                  <a:srgbClr val="002060"/>
                </a:solidFill>
              </a:rPr>
              <a:t>за способами взаимодействия со своими сверстниками </a:t>
            </a:r>
            <a:r>
              <a:rPr lang="ru-RU" smtClean="0">
                <a:solidFill>
                  <a:srgbClr val="002060"/>
                </a:solidFill>
              </a:rPr>
              <a:t>и взрослыми</a:t>
            </a:r>
            <a:r>
              <a:rPr lang="ru-RU">
                <a:solidFill>
                  <a:srgbClr val="002060"/>
                </a:solidFill>
              </a:rPr>
              <a:t>.</a:t>
            </a:r>
          </a:p>
        </p:txBody>
      </p:sp>
    </p:spTree>
    <p:extLst>
      <p:ext uri="{BB962C8B-B14F-4D97-AF65-F5344CB8AC3E}">
        <p14:creationId xmlns:p14="http://schemas.microsoft.com/office/powerpoint/2010/main" val="240452015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3600">
                <a:solidFill>
                  <a:srgbClr val="002060"/>
                </a:solidFill>
                <a:effectLst/>
              </a:rPr>
              <a:t>На втором этапе адаптации </a:t>
            </a:r>
          </a:p>
        </p:txBody>
      </p:sp>
      <p:sp>
        <p:nvSpPr>
          <p:cNvPr id="3" name="Объект 2"/>
          <p:cNvSpPr>
            <a:spLocks noGrp="1"/>
          </p:cNvSpPr>
          <p:nvPr>
            <p:ph idx="1"/>
          </p:nvPr>
        </p:nvSpPr>
        <p:spPr/>
        <p:txBody>
          <a:bodyPr>
            <a:normAutofit fontScale="92500"/>
          </a:bodyPr>
          <a:lstStyle/>
          <a:p>
            <a:pPr marL="0" indent="0" algn="just">
              <a:buNone/>
            </a:pPr>
            <a:r>
              <a:rPr lang="ru-RU" smtClean="0">
                <a:solidFill>
                  <a:srgbClr val="002060"/>
                </a:solidFill>
              </a:rPr>
              <a:t>     Восторг </a:t>
            </a:r>
            <a:r>
              <a:rPr lang="ru-RU">
                <a:solidFill>
                  <a:srgbClr val="002060"/>
                </a:solidFill>
              </a:rPr>
              <a:t>постепенно проходит, </a:t>
            </a:r>
            <a:r>
              <a:rPr lang="ru-RU" smtClean="0">
                <a:solidFill>
                  <a:srgbClr val="002060"/>
                </a:solidFill>
              </a:rPr>
              <a:t>радость может </a:t>
            </a:r>
            <a:r>
              <a:rPr lang="ru-RU">
                <a:solidFill>
                  <a:srgbClr val="002060"/>
                </a:solidFill>
              </a:rPr>
              <a:t>смениться разочарованием, ребенок может замечать, что жизнь на новом месте отличается не в лучшую сторону, например: в детском </a:t>
            </a:r>
            <a:r>
              <a:rPr lang="ru-RU" smtClean="0">
                <a:solidFill>
                  <a:srgbClr val="002060"/>
                </a:solidFill>
              </a:rPr>
              <a:t>саду кормят </a:t>
            </a:r>
            <a:r>
              <a:rPr lang="ru-RU">
                <a:solidFill>
                  <a:srgbClr val="002060"/>
                </a:solidFill>
              </a:rPr>
              <a:t>не так </a:t>
            </a:r>
            <a:r>
              <a:rPr lang="ru-RU" smtClean="0">
                <a:solidFill>
                  <a:srgbClr val="002060"/>
                </a:solidFill>
              </a:rPr>
              <a:t> вкусно</a:t>
            </a:r>
            <a:r>
              <a:rPr lang="ru-RU">
                <a:solidFill>
                  <a:srgbClr val="002060"/>
                </a:solidFill>
              </a:rPr>
              <a:t>, во дворе не берут в игру. </a:t>
            </a:r>
            <a:endParaRPr lang="ru-RU" smtClean="0">
              <a:solidFill>
                <a:srgbClr val="002060"/>
              </a:solidFill>
            </a:endParaRPr>
          </a:p>
          <a:p>
            <a:pPr marL="0" indent="0" algn="just">
              <a:buNone/>
            </a:pPr>
            <a:r>
              <a:rPr lang="ru-RU" smtClean="0">
                <a:solidFill>
                  <a:srgbClr val="002060"/>
                </a:solidFill>
              </a:rPr>
              <a:t>     Основные </a:t>
            </a:r>
            <a:r>
              <a:rPr lang="ru-RU">
                <a:solidFill>
                  <a:srgbClr val="002060"/>
                </a:solidFill>
              </a:rPr>
              <a:t>признаки, </a:t>
            </a:r>
            <a:r>
              <a:rPr lang="ru-RU" smtClean="0">
                <a:solidFill>
                  <a:srgbClr val="002060"/>
                </a:solidFill>
              </a:rPr>
              <a:t>которые мы </a:t>
            </a:r>
            <a:r>
              <a:rPr lang="ru-RU">
                <a:solidFill>
                  <a:srgbClr val="002060"/>
                </a:solidFill>
              </a:rPr>
              <a:t>можем видеть – </a:t>
            </a:r>
            <a:r>
              <a:rPr lang="ru-RU" smtClean="0">
                <a:solidFill>
                  <a:srgbClr val="002060"/>
                </a:solidFill>
              </a:rPr>
              <a:t>это:</a:t>
            </a:r>
          </a:p>
          <a:p>
            <a:pPr algn="just"/>
            <a:r>
              <a:rPr lang="ru-RU" smtClean="0">
                <a:solidFill>
                  <a:srgbClr val="002060"/>
                </a:solidFill>
              </a:rPr>
              <a:t>чувство разочарования, </a:t>
            </a:r>
          </a:p>
          <a:p>
            <a:pPr algn="just"/>
            <a:r>
              <a:rPr lang="ru-RU" smtClean="0">
                <a:solidFill>
                  <a:srgbClr val="002060"/>
                </a:solidFill>
              </a:rPr>
              <a:t>ребенок </a:t>
            </a:r>
            <a:r>
              <a:rPr lang="ru-RU">
                <a:solidFill>
                  <a:srgbClr val="002060"/>
                </a:solidFill>
              </a:rPr>
              <a:t>может замкнуться </a:t>
            </a:r>
            <a:r>
              <a:rPr lang="ru-RU" smtClean="0">
                <a:solidFill>
                  <a:srgbClr val="002060"/>
                </a:solidFill>
              </a:rPr>
              <a:t>в себе </a:t>
            </a:r>
            <a:r>
              <a:rPr lang="ru-RU">
                <a:solidFill>
                  <a:srgbClr val="002060"/>
                </a:solidFill>
              </a:rPr>
              <a:t>или </a:t>
            </a:r>
            <a:r>
              <a:rPr lang="ru-RU" smtClean="0">
                <a:solidFill>
                  <a:srgbClr val="002060"/>
                </a:solidFill>
              </a:rPr>
              <a:t>затихнуть,</a:t>
            </a:r>
          </a:p>
          <a:p>
            <a:pPr algn="just"/>
            <a:r>
              <a:rPr lang="ru-RU" smtClean="0">
                <a:solidFill>
                  <a:srgbClr val="002060"/>
                </a:solidFill>
              </a:rPr>
              <a:t>наоборот</a:t>
            </a:r>
            <a:r>
              <a:rPr lang="ru-RU">
                <a:solidFill>
                  <a:srgbClr val="002060"/>
                </a:solidFill>
              </a:rPr>
              <a:t>, начать шалить больше </a:t>
            </a:r>
            <a:r>
              <a:rPr lang="ru-RU" smtClean="0">
                <a:solidFill>
                  <a:srgbClr val="002060"/>
                </a:solidFill>
              </a:rPr>
              <a:t>обычного,</a:t>
            </a:r>
          </a:p>
          <a:p>
            <a:pPr algn="just"/>
            <a:r>
              <a:rPr lang="ru-RU" smtClean="0">
                <a:solidFill>
                  <a:srgbClr val="002060"/>
                </a:solidFill>
              </a:rPr>
              <a:t>злиться</a:t>
            </a:r>
            <a:r>
              <a:rPr lang="ru-RU">
                <a:solidFill>
                  <a:srgbClr val="002060"/>
                </a:solidFill>
              </a:rPr>
              <a:t>.</a:t>
            </a:r>
          </a:p>
        </p:txBody>
      </p:sp>
    </p:spTree>
    <p:extLst>
      <p:ext uri="{BB962C8B-B14F-4D97-AF65-F5344CB8AC3E}">
        <p14:creationId xmlns:p14="http://schemas.microsoft.com/office/powerpoint/2010/main" val="373417366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3600">
                <a:solidFill>
                  <a:srgbClr val="002060"/>
                </a:solidFill>
                <a:effectLst/>
              </a:rPr>
              <a:t>На втором этапе адаптации </a:t>
            </a:r>
            <a:endParaRPr lang="ru-RU" sz="3600"/>
          </a:p>
        </p:txBody>
      </p:sp>
      <p:sp>
        <p:nvSpPr>
          <p:cNvPr id="3" name="Объект 2"/>
          <p:cNvSpPr>
            <a:spLocks noGrp="1"/>
          </p:cNvSpPr>
          <p:nvPr>
            <p:ph idx="1"/>
          </p:nvPr>
        </p:nvSpPr>
        <p:spPr/>
        <p:txBody>
          <a:bodyPr/>
          <a:lstStyle/>
          <a:p>
            <a:pPr marL="0" indent="0">
              <a:buNone/>
            </a:pPr>
            <a:r>
              <a:rPr lang="ru-RU" smtClean="0">
                <a:solidFill>
                  <a:srgbClr val="002060"/>
                </a:solidFill>
              </a:rPr>
              <a:t>    В </a:t>
            </a:r>
            <a:r>
              <a:rPr lang="ru-RU">
                <a:solidFill>
                  <a:srgbClr val="002060"/>
                </a:solidFill>
              </a:rPr>
              <a:t>качестве задач сопровождения можно отметить</a:t>
            </a:r>
            <a:r>
              <a:rPr lang="ru-RU" smtClean="0">
                <a:solidFill>
                  <a:srgbClr val="002060"/>
                </a:solidFill>
              </a:rPr>
              <a:t>:</a:t>
            </a:r>
            <a:endParaRPr lang="ru-RU">
              <a:solidFill>
                <a:srgbClr val="002060"/>
              </a:solidFill>
            </a:endParaRPr>
          </a:p>
          <a:p>
            <a:r>
              <a:rPr lang="ru-RU">
                <a:solidFill>
                  <a:srgbClr val="002060"/>
                </a:solidFill>
              </a:rPr>
              <a:t>Продолжение наблюдения за игрой</a:t>
            </a:r>
            <a:r>
              <a:rPr lang="ru-RU" smtClean="0">
                <a:solidFill>
                  <a:srgbClr val="002060"/>
                </a:solidFill>
              </a:rPr>
              <a:t>;</a:t>
            </a:r>
            <a:endParaRPr lang="ru-RU">
              <a:solidFill>
                <a:srgbClr val="002060"/>
              </a:solidFill>
            </a:endParaRPr>
          </a:p>
          <a:p>
            <a:r>
              <a:rPr lang="ru-RU">
                <a:solidFill>
                  <a:srgbClr val="002060"/>
                </a:solidFill>
              </a:rPr>
              <a:t>Индивидуальную работу – замечательно подходят на этом </a:t>
            </a:r>
            <a:r>
              <a:rPr lang="ru-RU" smtClean="0">
                <a:solidFill>
                  <a:srgbClr val="002060"/>
                </a:solidFill>
              </a:rPr>
              <a:t>этапе арт-терапевтические </a:t>
            </a:r>
            <a:r>
              <a:rPr lang="ru-RU">
                <a:solidFill>
                  <a:srgbClr val="002060"/>
                </a:solidFill>
              </a:rPr>
              <a:t>техники.</a:t>
            </a:r>
          </a:p>
        </p:txBody>
      </p:sp>
      <p:sp>
        <p:nvSpPr>
          <p:cNvPr id="4" name="AutoShape 2" descr="Дети рисуют: клипарт на прозрачном фоне. Обсуждение на LiveInternet -  Российский Сервис Онлайн-Дневник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1920" y="3789040"/>
            <a:ext cx="2197764" cy="293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66988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r>
              <a:rPr lang="ru-RU" sz="3600">
                <a:solidFill>
                  <a:srgbClr val="002060"/>
                </a:solidFill>
                <a:effectLst/>
              </a:rPr>
              <a:t>На третьем этапе </a:t>
            </a:r>
            <a:br>
              <a:rPr lang="ru-RU" sz="3600" smtClean="0">
                <a:solidFill>
                  <a:srgbClr val="002060"/>
                </a:solidFill>
                <a:effectLst/>
              </a:rPr>
            </a:br>
            <a:r>
              <a:rPr lang="ru-RU" sz="3600" smtClean="0">
                <a:solidFill>
                  <a:srgbClr val="002060"/>
                </a:solidFill>
                <a:effectLst/>
              </a:rPr>
              <a:t>психологической</a:t>
            </a:r>
            <a:r>
              <a:rPr lang="ru-RU" sz="3600">
                <a:solidFill>
                  <a:srgbClr val="002060"/>
                </a:solidFill>
                <a:effectLst/>
              </a:rPr>
              <a:t> </a:t>
            </a:r>
            <a:r>
              <a:rPr lang="ru-RU" sz="3600" smtClean="0">
                <a:solidFill>
                  <a:srgbClr val="002060"/>
                </a:solidFill>
                <a:effectLst/>
              </a:rPr>
              <a:t>адаптации</a:t>
            </a:r>
            <a:br>
              <a:rPr lang="ru-RU" sz="3600">
                <a:solidFill>
                  <a:srgbClr val="002060"/>
                </a:solidFill>
                <a:effectLst/>
              </a:rPr>
            </a:br>
            <a:endParaRPr lang="ru-RU" sz="3600">
              <a:solidFill>
                <a:srgbClr val="002060"/>
              </a:solidFill>
              <a:effectLst/>
            </a:endParaRPr>
          </a:p>
        </p:txBody>
      </p:sp>
      <p:sp>
        <p:nvSpPr>
          <p:cNvPr id="3" name="Объект 2"/>
          <p:cNvSpPr>
            <a:spLocks noGrp="1"/>
          </p:cNvSpPr>
          <p:nvPr>
            <p:ph idx="1"/>
          </p:nvPr>
        </p:nvSpPr>
        <p:spPr/>
        <p:txBody>
          <a:bodyPr>
            <a:normAutofit/>
          </a:bodyPr>
          <a:lstStyle/>
          <a:p>
            <a:pPr marL="0" indent="0" algn="just">
              <a:buNone/>
            </a:pPr>
            <a:r>
              <a:rPr lang="ru-RU" sz="2000" b="1" smtClean="0">
                <a:solidFill>
                  <a:srgbClr val="002060"/>
                </a:solidFill>
              </a:rPr>
              <a:t>Разочарование усиливается</a:t>
            </a:r>
            <a:r>
              <a:rPr lang="ru-RU" sz="2000" b="1">
                <a:solidFill>
                  <a:srgbClr val="002060"/>
                </a:solidFill>
              </a:rPr>
              <a:t>. У взрослых на этом этапе возникает чувство безнадежности </a:t>
            </a:r>
            <a:r>
              <a:rPr lang="ru-RU" sz="2000" b="1" smtClean="0">
                <a:solidFill>
                  <a:srgbClr val="002060"/>
                </a:solidFill>
              </a:rPr>
              <a:t>и беспомощности, и некоторые принимают решение о возврате обратно</a:t>
            </a:r>
            <a:r>
              <a:rPr lang="ru-RU" sz="2000" b="1">
                <a:solidFill>
                  <a:srgbClr val="002060"/>
                </a:solidFill>
              </a:rPr>
              <a:t>.</a:t>
            </a:r>
          </a:p>
          <a:p>
            <a:pPr marL="0" indent="0" algn="just">
              <a:buNone/>
            </a:pPr>
            <a:r>
              <a:rPr lang="ru-RU" sz="2000" b="1">
                <a:solidFill>
                  <a:srgbClr val="002060"/>
                </a:solidFill>
              </a:rPr>
              <a:t>Ребенок в этот период начинает тосковать по родному дому. Тяжелые</a:t>
            </a:r>
          </a:p>
          <a:p>
            <a:pPr marL="0" indent="0" algn="just">
              <a:buNone/>
            </a:pPr>
            <a:r>
              <a:rPr lang="ru-RU" sz="2000" b="1">
                <a:solidFill>
                  <a:srgbClr val="002060"/>
                </a:solidFill>
              </a:rPr>
              <a:t>чувства, которые может испытывать в этот период человек, называются</a:t>
            </a:r>
          </a:p>
          <a:p>
            <a:pPr marL="0" indent="0" algn="just">
              <a:buNone/>
            </a:pPr>
            <a:r>
              <a:rPr lang="ru-RU" sz="2000" b="1" i="1">
                <a:solidFill>
                  <a:srgbClr val="660066"/>
                </a:solidFill>
              </a:rPr>
              <a:t>культурным шоком </a:t>
            </a:r>
            <a:r>
              <a:rPr lang="ru-RU" sz="2000" b="1">
                <a:solidFill>
                  <a:srgbClr val="002060"/>
                </a:solidFill>
              </a:rPr>
              <a:t>– и для взрослых, и для детей этот период очень сложен.</a:t>
            </a:r>
          </a:p>
          <a:p>
            <a:pPr marL="0" indent="0" algn="just">
              <a:buNone/>
            </a:pPr>
            <a:r>
              <a:rPr lang="ru-RU" sz="2000" b="1">
                <a:solidFill>
                  <a:srgbClr val="002060"/>
                </a:solidFill>
              </a:rPr>
              <a:t>На уровне признаков это может выглядеть как тенденция ребенка</a:t>
            </a:r>
          </a:p>
          <a:p>
            <a:pPr marL="0" indent="0" algn="just">
              <a:buNone/>
            </a:pPr>
            <a:r>
              <a:rPr lang="ru-RU" sz="2000" b="1">
                <a:solidFill>
                  <a:srgbClr val="002060"/>
                </a:solidFill>
              </a:rPr>
              <a:t>замыкаться в себе, он становится агрессивным, и все жалуются на его</a:t>
            </a:r>
          </a:p>
          <a:p>
            <a:pPr marL="0" indent="0" algn="just">
              <a:buNone/>
            </a:pPr>
            <a:r>
              <a:rPr lang="ru-RU" sz="2000" b="1">
                <a:solidFill>
                  <a:srgbClr val="002060"/>
                </a:solidFill>
              </a:rPr>
              <a:t>поведение, перестает слушаться взрослых, обижается чаще и быстрее, </a:t>
            </a:r>
            <a:r>
              <a:rPr lang="ru-RU" sz="2000" b="1" smtClean="0">
                <a:solidFill>
                  <a:srgbClr val="002060"/>
                </a:solidFill>
              </a:rPr>
              <a:t>чем обычно</a:t>
            </a:r>
            <a:r>
              <a:rPr lang="ru-RU" sz="2000" b="1">
                <a:solidFill>
                  <a:srgbClr val="002060"/>
                </a:solidFill>
              </a:rPr>
              <a:t>, плачет, если ему что-то не нравится, теряет аппетит, может </a:t>
            </a:r>
            <a:r>
              <a:rPr lang="ru-RU" sz="2000" b="1" smtClean="0">
                <a:solidFill>
                  <a:srgbClr val="002060"/>
                </a:solidFill>
              </a:rPr>
              <a:t>чаще болеть</a:t>
            </a:r>
            <a:r>
              <a:rPr lang="ru-RU" sz="2000" b="1">
                <a:solidFill>
                  <a:srgbClr val="002060"/>
                </a:solidFill>
              </a:rPr>
              <a:t>, имеет место детский энурез, ребенок может начать </a:t>
            </a:r>
            <a:r>
              <a:rPr lang="ru-RU" sz="2000" b="1" smtClean="0">
                <a:solidFill>
                  <a:srgbClr val="002060"/>
                </a:solidFill>
              </a:rPr>
              <a:t>отказываться оставаться </a:t>
            </a:r>
            <a:r>
              <a:rPr lang="ru-RU" sz="2000" b="1">
                <a:solidFill>
                  <a:srgbClr val="002060"/>
                </a:solidFill>
              </a:rPr>
              <a:t>один.</a:t>
            </a:r>
          </a:p>
        </p:txBody>
      </p:sp>
    </p:spTree>
    <p:extLst>
      <p:ext uri="{BB962C8B-B14F-4D97-AF65-F5344CB8AC3E}">
        <p14:creationId xmlns:p14="http://schemas.microsoft.com/office/powerpoint/2010/main" val="360990835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581891" y="221673"/>
            <a:ext cx="8187261" cy="1047087"/>
          </a:xfrm>
        </p:spPr>
        <p:txBody>
          <a:bodyPr>
            <a:noAutofit/>
          </a:bodyPr>
          <a:lstStyle/>
          <a:p>
            <a:r>
              <a:rPr lang="ru-RU" sz="3200">
                <a:solidFill>
                  <a:srgbClr val="002060"/>
                </a:solidFill>
                <a:effectLst/>
              </a:rPr>
              <a:t>На третьем этапе </a:t>
            </a:r>
            <a:br>
              <a:rPr lang="ru-RU" sz="3200" smtClean="0">
                <a:solidFill>
                  <a:srgbClr val="002060"/>
                </a:solidFill>
                <a:effectLst/>
              </a:rPr>
            </a:br>
            <a:r>
              <a:rPr lang="ru-RU" sz="3200" smtClean="0">
                <a:solidFill>
                  <a:srgbClr val="002060"/>
                </a:solidFill>
                <a:effectLst/>
              </a:rPr>
              <a:t>психологической</a:t>
            </a:r>
            <a:r>
              <a:rPr lang="ru-RU" sz="3200">
                <a:solidFill>
                  <a:srgbClr val="002060"/>
                </a:solidFill>
                <a:effectLst/>
              </a:rPr>
              <a:t> </a:t>
            </a:r>
            <a:r>
              <a:rPr lang="ru-RU" sz="3200" smtClean="0">
                <a:solidFill>
                  <a:srgbClr val="002060"/>
                </a:solidFill>
                <a:effectLst/>
              </a:rPr>
              <a:t>адаптации</a:t>
            </a:r>
            <a:br>
              <a:rPr lang="ru-RU" sz="3600">
                <a:solidFill>
                  <a:srgbClr val="002060"/>
                </a:solidFill>
                <a:effectLst/>
              </a:rPr>
            </a:br>
            <a:endParaRPr lang="ru-RU" sz="3600">
              <a:solidFill>
                <a:srgbClr val="002060"/>
              </a:solidFill>
              <a:effectLst/>
            </a:endParaRPr>
          </a:p>
        </p:txBody>
      </p:sp>
      <p:sp>
        <p:nvSpPr>
          <p:cNvPr id="3" name="Объект 2"/>
          <p:cNvSpPr>
            <a:spLocks noGrp="1"/>
          </p:cNvSpPr>
          <p:nvPr>
            <p:ph idx="1"/>
          </p:nvPr>
        </p:nvSpPr>
        <p:spPr>
          <a:xfrm>
            <a:off x="179512" y="1052736"/>
            <a:ext cx="8784976" cy="4925144"/>
          </a:xfrm>
        </p:spPr>
        <p:txBody>
          <a:bodyPr>
            <a:noAutofit/>
          </a:bodyPr>
          <a:lstStyle/>
          <a:p>
            <a:pPr marL="0" indent="0" algn="just">
              <a:buNone/>
            </a:pPr>
            <a:r>
              <a:rPr lang="ru-RU" sz="2000" b="1" smtClean="0">
                <a:solidFill>
                  <a:srgbClr val="002060"/>
                </a:solidFill>
              </a:rPr>
              <a:t>      Основные </a:t>
            </a:r>
            <a:r>
              <a:rPr lang="ru-RU" sz="2000" b="1">
                <a:solidFill>
                  <a:srgbClr val="002060"/>
                </a:solidFill>
              </a:rPr>
              <a:t>задачи сопровождения на этом </a:t>
            </a:r>
            <a:r>
              <a:rPr lang="ru-RU" sz="2000" b="1" smtClean="0">
                <a:solidFill>
                  <a:srgbClr val="002060"/>
                </a:solidFill>
              </a:rPr>
              <a:t>этапе:</a:t>
            </a:r>
            <a:endParaRPr lang="ru-RU" sz="2000" b="1">
              <a:solidFill>
                <a:srgbClr val="002060"/>
              </a:solidFill>
            </a:endParaRPr>
          </a:p>
          <a:p>
            <a:pPr marL="0" indent="0" algn="just">
              <a:buNone/>
            </a:pPr>
            <a:r>
              <a:rPr lang="ru-RU" sz="2000" b="1">
                <a:solidFill>
                  <a:srgbClr val="002060"/>
                </a:solidFill>
              </a:rPr>
              <a:t> </a:t>
            </a:r>
            <a:r>
              <a:rPr lang="ru-RU" sz="2000" b="1" smtClean="0">
                <a:solidFill>
                  <a:srgbClr val="002060"/>
                </a:solidFill>
              </a:rPr>
              <a:t>     Индивидуальная </a:t>
            </a:r>
            <a:r>
              <a:rPr lang="ru-RU" sz="2000" b="1">
                <a:solidFill>
                  <a:srgbClr val="002060"/>
                </a:solidFill>
              </a:rPr>
              <a:t>работа психолога с ребенком с преобладанием</a:t>
            </a:r>
          </a:p>
          <a:p>
            <a:pPr marL="0" indent="0" algn="just">
              <a:buNone/>
            </a:pPr>
            <a:r>
              <a:rPr lang="ru-RU" sz="2000" b="1">
                <a:solidFill>
                  <a:srgbClr val="002060"/>
                </a:solidFill>
              </a:rPr>
              <a:t>проективных методик: метафорические сказки; куклотерапия; арт-терапия </a:t>
            </a:r>
            <a:r>
              <a:rPr lang="ru-RU" sz="2000" b="1" smtClean="0">
                <a:solidFill>
                  <a:srgbClr val="002060"/>
                </a:solidFill>
              </a:rPr>
              <a:t>и т.д</a:t>
            </a:r>
            <a:r>
              <a:rPr lang="ru-RU" sz="2000" b="1">
                <a:solidFill>
                  <a:srgbClr val="002060"/>
                </a:solidFill>
              </a:rPr>
              <a:t>.</a:t>
            </a:r>
          </a:p>
          <a:p>
            <a:pPr marL="0" indent="0" algn="just">
              <a:buNone/>
            </a:pPr>
            <a:r>
              <a:rPr lang="ru-RU" sz="2000" b="1" smtClean="0">
                <a:solidFill>
                  <a:srgbClr val="002060"/>
                </a:solidFill>
              </a:rPr>
              <a:t>       Подходят </a:t>
            </a:r>
            <a:r>
              <a:rPr lang="ru-RU" sz="2000" b="1">
                <a:solidFill>
                  <a:srgbClr val="002060"/>
                </a:solidFill>
              </a:rPr>
              <a:t>любые культурно нейтральные методы по </a:t>
            </a:r>
            <a:r>
              <a:rPr lang="ru-RU" sz="2000" b="1" smtClean="0">
                <a:solidFill>
                  <a:srgbClr val="002060"/>
                </a:solidFill>
              </a:rPr>
              <a:t>снижению уровня тревоги</a:t>
            </a:r>
            <a:r>
              <a:rPr lang="ru-RU" sz="2000" b="1">
                <a:solidFill>
                  <a:srgbClr val="002060"/>
                </a:solidFill>
              </a:rPr>
              <a:t>.</a:t>
            </a:r>
          </a:p>
          <a:p>
            <a:pPr algn="just"/>
            <a:r>
              <a:rPr lang="ru-RU" sz="2000" b="1" smtClean="0">
                <a:solidFill>
                  <a:srgbClr val="002060"/>
                </a:solidFill>
              </a:rPr>
              <a:t>Например, внеязыковые спокойные игры, сенсорная релаксация, </a:t>
            </a:r>
            <a:r>
              <a:rPr lang="ru-RU" sz="2000" smtClean="0">
                <a:solidFill>
                  <a:srgbClr val="002060"/>
                </a:solidFill>
              </a:rPr>
              <a:t>мягкие </a:t>
            </a:r>
            <a:r>
              <a:rPr lang="ru-RU" sz="2000" b="1">
                <a:solidFill>
                  <a:srgbClr val="002060"/>
                </a:solidFill>
              </a:rPr>
              <a:t>релаксирующие методы. Идеальны индивидуальные игры с преобладанием техник сенсорной интеграции. Подойдут подручные средства: предметы с разной фактурой, звуками, запахами и т.п. Эффективными могут быть защищенные пространства: а-ля кокон. Медленная и расслабляющая мелодия, сопровождающая релаксирующие занятия, будет способствовать снижению напряжения и тревоги</a:t>
            </a:r>
            <a:r>
              <a:rPr lang="ru-RU" sz="2000" b="1" smtClean="0">
                <a:solidFill>
                  <a:srgbClr val="002060"/>
                </a:solidFill>
              </a:rPr>
              <a:t>.</a:t>
            </a:r>
            <a:endParaRPr lang="ru-RU" sz="2000" b="1">
              <a:solidFill>
                <a:srgbClr val="002060"/>
              </a:solidFill>
            </a:endParaRPr>
          </a:p>
        </p:txBody>
      </p:sp>
    </p:spTree>
    <p:extLst>
      <p:ext uri="{BB962C8B-B14F-4D97-AF65-F5344CB8AC3E}">
        <p14:creationId xmlns:p14="http://schemas.microsoft.com/office/powerpoint/2010/main" val="2292035102"/>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581891" y="221673"/>
            <a:ext cx="8187261" cy="1047087"/>
          </a:xfrm>
        </p:spPr>
        <p:txBody>
          <a:bodyPr>
            <a:noAutofit/>
          </a:bodyPr>
          <a:lstStyle/>
          <a:p>
            <a:r>
              <a:rPr lang="ru-RU" sz="3200">
                <a:solidFill>
                  <a:srgbClr val="002060"/>
                </a:solidFill>
                <a:effectLst/>
              </a:rPr>
              <a:t>На третьем этапе </a:t>
            </a:r>
            <a:br>
              <a:rPr lang="ru-RU" sz="3200" smtClean="0">
                <a:solidFill>
                  <a:srgbClr val="002060"/>
                </a:solidFill>
                <a:effectLst/>
              </a:rPr>
            </a:br>
            <a:r>
              <a:rPr lang="ru-RU" sz="3200" smtClean="0">
                <a:solidFill>
                  <a:srgbClr val="002060"/>
                </a:solidFill>
                <a:effectLst/>
              </a:rPr>
              <a:t>психологической</a:t>
            </a:r>
            <a:r>
              <a:rPr lang="ru-RU" sz="3200">
                <a:solidFill>
                  <a:srgbClr val="002060"/>
                </a:solidFill>
                <a:effectLst/>
              </a:rPr>
              <a:t> </a:t>
            </a:r>
            <a:r>
              <a:rPr lang="ru-RU" sz="3200" smtClean="0">
                <a:solidFill>
                  <a:srgbClr val="002060"/>
                </a:solidFill>
                <a:effectLst/>
              </a:rPr>
              <a:t>адаптации</a:t>
            </a:r>
            <a:br>
              <a:rPr lang="ru-RU" sz="3600">
                <a:solidFill>
                  <a:srgbClr val="002060"/>
                </a:solidFill>
                <a:effectLst/>
              </a:rPr>
            </a:br>
            <a:endParaRPr lang="ru-RU" sz="3600">
              <a:solidFill>
                <a:srgbClr val="002060"/>
              </a:solidFill>
              <a:effectLst/>
            </a:endParaRPr>
          </a:p>
        </p:txBody>
      </p:sp>
      <p:sp>
        <p:nvSpPr>
          <p:cNvPr id="3" name="Объект 2"/>
          <p:cNvSpPr>
            <a:spLocks noGrp="1"/>
          </p:cNvSpPr>
          <p:nvPr>
            <p:ph idx="1"/>
          </p:nvPr>
        </p:nvSpPr>
        <p:spPr>
          <a:xfrm>
            <a:off x="251520" y="1340768"/>
            <a:ext cx="8712968" cy="4925144"/>
          </a:xfrm>
        </p:spPr>
        <p:txBody>
          <a:bodyPr>
            <a:noAutofit/>
          </a:bodyPr>
          <a:lstStyle/>
          <a:p>
            <a:pPr algn="just"/>
            <a:r>
              <a:rPr lang="ru-RU" sz="2000" b="1" smtClean="0">
                <a:solidFill>
                  <a:srgbClr val="002060"/>
                </a:solidFill>
              </a:rPr>
              <a:t>Необходимо обеспечить возможность проведения песочной терапии </a:t>
            </a:r>
            <a:r>
              <a:rPr lang="ru-RU" sz="2000" b="1">
                <a:solidFill>
                  <a:srgbClr val="002060"/>
                </a:solidFill>
              </a:rPr>
              <a:t>и ее аналогов</a:t>
            </a:r>
            <a:r>
              <a:rPr lang="ru-RU" sz="2000" b="1" smtClean="0">
                <a:solidFill>
                  <a:srgbClr val="002060"/>
                </a:solidFill>
              </a:rPr>
              <a:t>.</a:t>
            </a:r>
          </a:p>
          <a:p>
            <a:pPr algn="just"/>
            <a:endParaRPr lang="ru-RU" sz="2000" b="1">
              <a:solidFill>
                <a:srgbClr val="002060"/>
              </a:solidFill>
            </a:endParaRPr>
          </a:p>
          <a:p>
            <a:pPr algn="just"/>
            <a:endParaRPr lang="ru-RU" sz="2000" b="1" smtClean="0">
              <a:solidFill>
                <a:srgbClr val="002060"/>
              </a:solidFill>
            </a:endParaRPr>
          </a:p>
          <a:p>
            <a:pPr algn="just"/>
            <a:endParaRPr lang="ru-RU" sz="2000" b="1">
              <a:solidFill>
                <a:srgbClr val="002060"/>
              </a:solidFill>
            </a:endParaRPr>
          </a:p>
          <a:p>
            <a:pPr algn="just"/>
            <a:endParaRPr lang="ru-RU" sz="2000" b="1" smtClean="0">
              <a:solidFill>
                <a:srgbClr val="002060"/>
              </a:solidFill>
            </a:endParaRPr>
          </a:p>
          <a:p>
            <a:pPr algn="just"/>
            <a:endParaRPr lang="ru-RU" sz="2000" b="1">
              <a:solidFill>
                <a:srgbClr val="002060"/>
              </a:solidFill>
            </a:endParaRPr>
          </a:p>
          <a:p>
            <a:pPr algn="just"/>
            <a:endParaRPr lang="ru-RU" sz="2000" b="1" smtClean="0">
              <a:solidFill>
                <a:srgbClr val="002060"/>
              </a:solidFill>
            </a:endParaRPr>
          </a:p>
          <a:p>
            <a:pPr algn="just"/>
            <a:endParaRPr lang="ru-RU" sz="2000" b="1" smtClean="0">
              <a:solidFill>
                <a:srgbClr val="002060"/>
              </a:solidFill>
            </a:endParaRPr>
          </a:p>
          <a:p>
            <a:pPr marL="0" indent="0" algn="just">
              <a:buNone/>
            </a:pPr>
            <a:r>
              <a:rPr lang="ru-RU" sz="2000" b="1" smtClean="0">
                <a:solidFill>
                  <a:srgbClr val="002060"/>
                </a:solidFill>
              </a:rPr>
              <a:t>      Большая </a:t>
            </a:r>
            <a:r>
              <a:rPr lang="ru-RU" sz="2000" b="1">
                <a:solidFill>
                  <a:srgbClr val="002060"/>
                </a:solidFill>
              </a:rPr>
              <a:t>роль в сопровождении этого этапа ложится на плечи </a:t>
            </a:r>
            <a:r>
              <a:rPr lang="ru-RU" sz="2000" b="1" smtClean="0">
                <a:solidFill>
                  <a:srgbClr val="002060"/>
                </a:solidFill>
              </a:rPr>
              <a:t>воспитателя, так </a:t>
            </a:r>
            <a:r>
              <a:rPr lang="ru-RU" sz="2000" b="1">
                <a:solidFill>
                  <a:srgbClr val="002060"/>
                </a:solidFill>
              </a:rPr>
              <a:t>как здесь крайне необходим контроль групповых процессов с </a:t>
            </a:r>
            <a:r>
              <a:rPr lang="ru-RU" sz="2000" b="1" smtClean="0">
                <a:solidFill>
                  <a:srgbClr val="002060"/>
                </a:solidFill>
              </a:rPr>
              <a:t>целью контроля </a:t>
            </a:r>
            <a:r>
              <a:rPr lang="ru-RU" sz="2000" b="1">
                <a:solidFill>
                  <a:srgbClr val="002060"/>
                </a:solidFill>
              </a:rPr>
              <a:t>их безопасности и поддерживающего потенциала.</a:t>
            </a:r>
          </a:p>
        </p:txBody>
      </p:sp>
      <p:pic>
        <p:nvPicPr>
          <p:cNvPr id="4" name="Picture 2" descr="https://papik.pro/uploads/posts/2021-12/1639216527_6-papik-pro-p-klipart-vospitatel-6.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3847" y="5445224"/>
            <a:ext cx="3240361" cy="14127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4447" y="2332650"/>
            <a:ext cx="2264924" cy="207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03" y="2492896"/>
            <a:ext cx="2558367" cy="191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32040" y="1784376"/>
            <a:ext cx="1832194" cy="235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771800" y="1784376"/>
            <a:ext cx="1766621" cy="235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626294"/>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r>
              <a:rPr lang="ru-RU" sz="3600">
                <a:solidFill>
                  <a:srgbClr val="002060"/>
                </a:solidFill>
                <a:effectLst/>
              </a:rPr>
              <a:t>На четвертом этапе </a:t>
            </a:r>
            <a:br>
              <a:rPr lang="ru-RU" sz="3600" smtClean="0">
                <a:solidFill>
                  <a:srgbClr val="002060"/>
                </a:solidFill>
                <a:effectLst/>
              </a:rPr>
            </a:br>
            <a:r>
              <a:rPr lang="ru-RU" sz="3600" smtClean="0">
                <a:solidFill>
                  <a:srgbClr val="002060"/>
                </a:solidFill>
                <a:effectLst/>
              </a:rPr>
              <a:t>психологической адаптации</a:t>
            </a:r>
            <a:br>
              <a:rPr lang="ru-RU" sz="3600">
                <a:solidFill>
                  <a:srgbClr val="002060"/>
                </a:solidFill>
                <a:effectLst/>
              </a:rPr>
            </a:br>
            <a:endParaRPr lang="ru-RU" sz="3600">
              <a:solidFill>
                <a:srgbClr val="002060"/>
              </a:solidFill>
              <a:effectLst/>
            </a:endParaRPr>
          </a:p>
        </p:txBody>
      </p:sp>
      <p:sp>
        <p:nvSpPr>
          <p:cNvPr id="3" name="Объект 2"/>
          <p:cNvSpPr>
            <a:spLocks noGrp="1"/>
          </p:cNvSpPr>
          <p:nvPr>
            <p:ph idx="1"/>
          </p:nvPr>
        </p:nvSpPr>
        <p:spPr>
          <a:xfrm>
            <a:off x="251520" y="1268760"/>
            <a:ext cx="8784976" cy="5256584"/>
          </a:xfrm>
        </p:spPr>
        <p:txBody>
          <a:bodyPr>
            <a:noAutofit/>
          </a:bodyPr>
          <a:lstStyle/>
          <a:p>
            <a:pPr marL="0" indent="457200" algn="just">
              <a:buNone/>
            </a:pPr>
            <a:r>
              <a:rPr lang="ru-RU" sz="1800" b="1">
                <a:solidFill>
                  <a:srgbClr val="002060"/>
                </a:solidFill>
              </a:rPr>
              <a:t>Ч</a:t>
            </a:r>
            <a:r>
              <a:rPr lang="ru-RU" sz="1800" b="1" smtClean="0">
                <a:solidFill>
                  <a:srgbClr val="002060"/>
                </a:solidFill>
              </a:rPr>
              <a:t>еловек </a:t>
            </a:r>
            <a:r>
              <a:rPr lang="ru-RU" sz="1800" b="1">
                <a:solidFill>
                  <a:srgbClr val="002060"/>
                </a:solidFill>
              </a:rPr>
              <a:t>начинает чувствовать себя увереннее, </a:t>
            </a:r>
            <a:r>
              <a:rPr lang="ru-RU" sz="1800" b="1" smtClean="0">
                <a:solidFill>
                  <a:srgbClr val="002060"/>
                </a:solidFill>
              </a:rPr>
              <a:t>на работе </a:t>
            </a:r>
            <a:r>
              <a:rPr lang="ru-RU" sz="1800" b="1">
                <a:solidFill>
                  <a:srgbClr val="002060"/>
                </a:solidFill>
              </a:rPr>
              <a:t>или учебе у него появляются первые успехи, появляются также </a:t>
            </a:r>
            <a:r>
              <a:rPr lang="ru-RU" sz="1800" b="1" smtClean="0">
                <a:solidFill>
                  <a:srgbClr val="002060"/>
                </a:solidFill>
              </a:rPr>
              <a:t>новые знакомые </a:t>
            </a:r>
            <a:r>
              <a:rPr lang="ru-RU" sz="1800" b="1">
                <a:solidFill>
                  <a:srgbClr val="002060"/>
                </a:solidFill>
              </a:rPr>
              <a:t>среди местных, которые его поддерживают. Человек </a:t>
            </a:r>
            <a:r>
              <a:rPr lang="ru-RU" sz="1800" b="1" smtClean="0">
                <a:solidFill>
                  <a:srgbClr val="002060"/>
                </a:solidFill>
              </a:rPr>
              <a:t>преодолевает культурные </a:t>
            </a:r>
            <a:r>
              <a:rPr lang="ru-RU" sz="1800" b="1">
                <a:solidFill>
                  <a:srgbClr val="002060"/>
                </a:solidFill>
              </a:rPr>
              <a:t>различия, учит язык, усваивает правила и местный уклад жизни.</a:t>
            </a:r>
          </a:p>
          <a:p>
            <a:pPr marL="0" indent="457200" algn="just">
              <a:buNone/>
            </a:pPr>
            <a:r>
              <a:rPr lang="ru-RU" sz="1800" b="1">
                <a:solidFill>
                  <a:srgbClr val="002060"/>
                </a:solidFill>
              </a:rPr>
              <a:t>Ребенок в этот период начинает хорошо ориентироваться на новом месте. </a:t>
            </a:r>
            <a:r>
              <a:rPr lang="ru-RU" sz="1800" b="1" smtClean="0">
                <a:solidFill>
                  <a:srgbClr val="002060"/>
                </a:solidFill>
              </a:rPr>
              <a:t>На уровне наблюдаемых признаков мы видим, что он становится более уверенным, у него появляются новые друзья, новые игры, в целом</a:t>
            </a:r>
            <a:r>
              <a:rPr lang="ru-RU" sz="1800" b="1">
                <a:solidFill>
                  <a:srgbClr val="002060"/>
                </a:solidFill>
              </a:rPr>
              <a:t> </a:t>
            </a:r>
            <a:r>
              <a:rPr lang="ru-RU" sz="1800" b="1" smtClean="0">
                <a:solidFill>
                  <a:srgbClr val="002060"/>
                </a:solidFill>
              </a:rPr>
              <a:t>увеличивается </a:t>
            </a:r>
            <a:r>
              <a:rPr lang="ru-RU" sz="1800" b="1">
                <a:solidFill>
                  <a:srgbClr val="002060"/>
                </a:solidFill>
              </a:rPr>
              <a:t>позитивный эмоциональный фон</a:t>
            </a:r>
            <a:r>
              <a:rPr lang="ru-RU" sz="1800" b="1" smtClean="0">
                <a:solidFill>
                  <a:srgbClr val="002060"/>
                </a:solidFill>
              </a:rPr>
              <a:t>.</a:t>
            </a:r>
          </a:p>
          <a:p>
            <a:pPr marL="0" indent="457200" algn="just">
              <a:buNone/>
            </a:pPr>
            <a:r>
              <a:rPr lang="ru-RU" sz="1800" b="1">
                <a:solidFill>
                  <a:srgbClr val="002060"/>
                </a:solidFill>
              </a:rPr>
              <a:t>В качестве задач сопровождения мы можем отметить:</a:t>
            </a:r>
          </a:p>
          <a:p>
            <a:pPr marL="0" indent="457200" algn="just">
              <a:buNone/>
            </a:pPr>
            <a:r>
              <a:rPr lang="ru-RU" sz="1800" b="1" smtClean="0">
                <a:solidFill>
                  <a:srgbClr val="002060"/>
                </a:solidFill>
              </a:rPr>
              <a:t>.  Групповые </a:t>
            </a:r>
            <a:r>
              <a:rPr lang="ru-RU" sz="1800" b="1">
                <a:solidFill>
                  <a:srgbClr val="002060"/>
                </a:solidFill>
              </a:rPr>
              <a:t>занятия интеграционного характера с </a:t>
            </a:r>
            <a:r>
              <a:rPr lang="ru-RU" sz="1800" b="1" smtClean="0">
                <a:solidFill>
                  <a:srgbClr val="002060"/>
                </a:solidFill>
              </a:rPr>
              <a:t>совместными играми</a:t>
            </a:r>
            <a:r>
              <a:rPr lang="ru-RU" sz="1800" b="1">
                <a:solidFill>
                  <a:srgbClr val="002060"/>
                </a:solidFill>
              </a:rPr>
              <a:t>. </a:t>
            </a:r>
            <a:endParaRPr lang="ru-RU" sz="1800" b="1" smtClean="0">
              <a:solidFill>
                <a:srgbClr val="002060"/>
              </a:solidFill>
            </a:endParaRPr>
          </a:p>
          <a:p>
            <a:pPr marL="0" indent="457200" algn="just">
              <a:buNone/>
            </a:pPr>
            <a:r>
              <a:rPr lang="ru-RU" sz="1800" b="1" smtClean="0">
                <a:solidFill>
                  <a:srgbClr val="002060"/>
                </a:solidFill>
              </a:rPr>
              <a:t>Воспитатель </a:t>
            </a:r>
            <a:r>
              <a:rPr lang="ru-RU" sz="1800" b="1">
                <a:solidFill>
                  <a:srgbClr val="002060"/>
                </a:solidFill>
              </a:rPr>
              <a:t>ориентируется на поддержку групповых </a:t>
            </a:r>
            <a:r>
              <a:rPr lang="ru-RU" sz="1800" b="1" smtClean="0">
                <a:solidFill>
                  <a:srgbClr val="002060"/>
                </a:solidFill>
              </a:rPr>
              <a:t>процессов, удерживая </a:t>
            </a:r>
            <a:r>
              <a:rPr lang="ru-RU" sz="1800" b="1">
                <a:solidFill>
                  <a:srgbClr val="002060"/>
                </a:solidFill>
              </a:rPr>
              <a:t>позитивный настрой.</a:t>
            </a:r>
          </a:p>
          <a:p>
            <a:pPr marL="0" indent="457200" algn="just">
              <a:buNone/>
            </a:pPr>
            <a:r>
              <a:rPr lang="ru-RU" sz="1800" b="1" smtClean="0">
                <a:solidFill>
                  <a:srgbClr val="002060"/>
                </a:solidFill>
              </a:rPr>
              <a:t>. Эффективность адаптации может поддерживаться играми, направленными </a:t>
            </a:r>
            <a:r>
              <a:rPr lang="ru-RU" sz="1800" b="1">
                <a:solidFill>
                  <a:srgbClr val="002060"/>
                </a:solidFill>
              </a:rPr>
              <a:t>на общее знакомство</a:t>
            </a:r>
            <a:r>
              <a:rPr lang="ru-RU" sz="1800" b="1" smtClean="0">
                <a:solidFill>
                  <a:srgbClr val="002060"/>
                </a:solidFill>
              </a:rPr>
              <a:t>. </a:t>
            </a:r>
            <a:endParaRPr lang="ru-RU" sz="1800" b="1">
              <a:solidFill>
                <a:srgbClr val="002060"/>
              </a:solidFill>
            </a:endParaRPr>
          </a:p>
          <a:p>
            <a:pPr marL="0" indent="457200" algn="just">
              <a:buNone/>
            </a:pPr>
            <a:r>
              <a:rPr lang="ru-RU" sz="1800" b="1" smtClean="0">
                <a:solidFill>
                  <a:srgbClr val="002060"/>
                </a:solidFill>
              </a:rPr>
              <a:t>Необходимо отметить, что наблюдение за развитием игровой деятельности </a:t>
            </a:r>
            <a:r>
              <a:rPr lang="ru-RU" sz="1800" b="1">
                <a:solidFill>
                  <a:srgbClr val="002060"/>
                </a:solidFill>
              </a:rPr>
              <a:t>ребенка важно на всех этапах адаптации, так как у </a:t>
            </a:r>
            <a:r>
              <a:rPr lang="ru-RU" sz="1800" b="1" smtClean="0">
                <a:solidFill>
                  <a:srgbClr val="002060"/>
                </a:solidFill>
              </a:rPr>
              <a:t>неречевого ребенка </a:t>
            </a:r>
            <a:r>
              <a:rPr lang="ru-RU" sz="1800" b="1">
                <a:solidFill>
                  <a:srgbClr val="002060"/>
                </a:solidFill>
              </a:rPr>
              <a:t>регресс в игре может выступать косвенным признаком стресса </a:t>
            </a:r>
            <a:r>
              <a:rPr lang="ru-RU" sz="1800" b="1" smtClean="0">
                <a:solidFill>
                  <a:srgbClr val="002060"/>
                </a:solidFill>
              </a:rPr>
              <a:t>и тревоги</a:t>
            </a:r>
            <a:r>
              <a:rPr lang="ru-RU" sz="1800" b="1">
                <a:solidFill>
                  <a:srgbClr val="002060"/>
                </a:solidFill>
              </a:rPr>
              <a:t>.</a:t>
            </a:r>
          </a:p>
          <a:p>
            <a:pPr marL="0" indent="0" algn="just">
              <a:buNone/>
            </a:pPr>
            <a:endParaRPr lang="ru-RU" sz="1800" b="1"/>
          </a:p>
        </p:txBody>
      </p:sp>
    </p:spTree>
    <p:extLst>
      <p:ext uri="{BB962C8B-B14F-4D97-AF65-F5344CB8AC3E}">
        <p14:creationId xmlns:p14="http://schemas.microsoft.com/office/powerpoint/2010/main" val="344653420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1"/>
          </p:nvPr>
        </p:nvSpPr>
        <p:spPr/>
        <p:txBody>
          <a:bodyPr>
            <a:normAutofit fontScale="92500" lnSpcReduction="20000"/>
          </a:bodyPr>
          <a:lstStyle/>
          <a:p>
            <a:pPr marL="0" indent="0" algn="just">
              <a:buNone/>
            </a:pPr>
            <a:r>
              <a:rPr lang="ru-RU" smtClean="0">
                <a:solidFill>
                  <a:srgbClr val="002060"/>
                </a:solidFill>
              </a:rPr>
              <a:t>    </a:t>
            </a:r>
            <a:r>
              <a:rPr lang="ru-RU" b="1" smtClean="0">
                <a:solidFill>
                  <a:srgbClr val="002060"/>
                </a:solidFill>
              </a:rPr>
              <a:t>Использование </a:t>
            </a:r>
            <a:r>
              <a:rPr lang="ru-RU" b="1" i="1">
                <a:solidFill>
                  <a:srgbClr val="002060"/>
                </a:solidFill>
              </a:rPr>
              <a:t>коммуникативных игр (игровая технология)</a:t>
            </a:r>
            <a:r>
              <a:rPr lang="ru-RU" b="1">
                <a:solidFill>
                  <a:srgbClr val="002060"/>
                </a:solidFill>
              </a:rPr>
              <a:t> достаточно актуально в наше </a:t>
            </a:r>
            <a:r>
              <a:rPr lang="ru-RU" b="1" smtClean="0">
                <a:solidFill>
                  <a:srgbClr val="002060"/>
                </a:solidFill>
              </a:rPr>
              <a:t>время. </a:t>
            </a:r>
            <a:r>
              <a:rPr lang="ru-RU" b="1">
                <a:solidFill>
                  <a:srgbClr val="002060"/>
                </a:solidFill>
              </a:rPr>
              <a:t>Коммуникативные игры способствуют формированию и развитию нравственно-эмоциональной сферы ребенка, коррекции нарушений в сфере общения. </a:t>
            </a:r>
            <a:endParaRPr lang="ru-RU" b="1" smtClean="0">
              <a:solidFill>
                <a:srgbClr val="002060"/>
              </a:solidFill>
            </a:endParaRPr>
          </a:p>
          <a:p>
            <a:pPr marL="0" indent="0" algn="just">
              <a:buNone/>
            </a:pPr>
            <a:r>
              <a:rPr lang="ru-RU" b="1">
                <a:solidFill>
                  <a:srgbClr val="002060"/>
                </a:solidFill>
              </a:rPr>
              <a:t> </a:t>
            </a:r>
            <a:r>
              <a:rPr lang="ru-RU" b="1" smtClean="0">
                <a:solidFill>
                  <a:srgbClr val="002060"/>
                </a:solidFill>
              </a:rPr>
              <a:t>    В </a:t>
            </a:r>
            <a:r>
              <a:rPr lang="ru-RU" b="1">
                <a:solidFill>
                  <a:srgbClr val="002060"/>
                </a:solidFill>
              </a:rPr>
              <a:t>коммуникативных играх ребенок учится свободно общаться со сверстниками, познает себя, учится находить в других отражение своих черт, чувств, эмоций; усваивает моральные нормы и правила поведения.</a:t>
            </a:r>
            <a:r>
              <a:rPr lang="ru-RU" b="1" i="1">
                <a:solidFill>
                  <a:srgbClr val="002060"/>
                </a:solidFill>
              </a:rPr>
              <a:t> </a:t>
            </a:r>
            <a:endParaRPr lang="ru-RU" b="1" i="1" smtClean="0">
              <a:solidFill>
                <a:srgbClr val="002060"/>
              </a:solidFill>
            </a:endParaRPr>
          </a:p>
          <a:p>
            <a:pPr marL="0" indent="0" algn="just">
              <a:buNone/>
            </a:pPr>
            <a:r>
              <a:rPr lang="ru-RU" b="1" i="1">
                <a:solidFill>
                  <a:srgbClr val="002060"/>
                </a:solidFill>
              </a:rPr>
              <a:t> </a:t>
            </a:r>
            <a:r>
              <a:rPr lang="ru-RU" b="1" i="1" smtClean="0">
                <a:solidFill>
                  <a:srgbClr val="002060"/>
                </a:solidFill>
              </a:rPr>
              <a:t>    </a:t>
            </a:r>
            <a:r>
              <a:rPr lang="ru-RU" b="1" smtClean="0">
                <a:solidFill>
                  <a:srgbClr val="002060"/>
                </a:solidFill>
              </a:rPr>
              <a:t>Например</a:t>
            </a:r>
            <a:r>
              <a:rPr lang="ru-RU" b="1">
                <a:solidFill>
                  <a:srgbClr val="002060"/>
                </a:solidFill>
              </a:rPr>
              <a:t>, зарядки позитивного внушения для  детей  5-7 лет: «Я – веселый», «Смелость», «Дружные ребята», «Артист» и т.д.</a:t>
            </a:r>
          </a:p>
          <a:p>
            <a:endParaRPr lang="ru-RU"/>
          </a:p>
        </p:txBody>
      </p:sp>
    </p:spTree>
    <p:extLst>
      <p:ext uri="{BB962C8B-B14F-4D97-AF65-F5344CB8AC3E}">
        <p14:creationId xmlns:p14="http://schemas.microsoft.com/office/powerpoint/2010/main" val="270450501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395536" y="0"/>
            <a:ext cx="8229600" cy="1143000"/>
          </a:xfrm>
        </p:spPr>
        <p:txBody>
          <a:bodyPr/>
          <a:lstStyle/>
          <a:p>
            <a:r>
              <a:rPr lang="ru-RU" smtClean="0">
                <a:solidFill>
                  <a:srgbClr val="002060"/>
                </a:solidFill>
                <a:effectLst/>
              </a:rPr>
              <a:t>План</a:t>
            </a:r>
            <a:endParaRPr lang="ru-RU">
              <a:solidFill>
                <a:srgbClr val="002060"/>
              </a:solidFill>
              <a:effectLst/>
            </a:endParaRPr>
          </a:p>
        </p:txBody>
      </p:sp>
      <p:sp>
        <p:nvSpPr>
          <p:cNvPr id="3" name="Объект 2"/>
          <p:cNvSpPr>
            <a:spLocks noGrp="1"/>
          </p:cNvSpPr>
          <p:nvPr>
            <p:ph idx="1"/>
          </p:nvPr>
        </p:nvSpPr>
        <p:spPr>
          <a:xfrm>
            <a:off x="179512" y="1052736"/>
            <a:ext cx="8784976" cy="5257800"/>
          </a:xfrm>
        </p:spPr>
        <p:txBody>
          <a:bodyPr>
            <a:normAutofit fontScale="85000" lnSpcReduction="10000"/>
          </a:bodyPr>
          <a:lstStyle/>
          <a:p>
            <a:pPr marL="457200" indent="-457200" algn="just">
              <a:buFont typeface="+mj-lt"/>
              <a:buAutoNum type="arabicPeriod"/>
            </a:pPr>
            <a:r>
              <a:rPr lang="ru-RU" sz="2200" b="1" smtClean="0">
                <a:solidFill>
                  <a:srgbClr val="000066"/>
                </a:solidFill>
              </a:rPr>
              <a:t>О создании </a:t>
            </a:r>
            <a:r>
              <a:rPr lang="ru-RU" sz="2200" b="1">
                <a:solidFill>
                  <a:srgbClr val="000066"/>
                </a:solidFill>
              </a:rPr>
              <a:t>благоприятных условий развития и социализации дошкольников в образовательных </a:t>
            </a:r>
            <a:r>
              <a:rPr lang="ru-RU" sz="2200" b="1" smtClean="0">
                <a:solidFill>
                  <a:srgbClr val="000066"/>
                </a:solidFill>
              </a:rPr>
              <a:t>организациях, реализующих программы дошкольного образования.</a:t>
            </a:r>
            <a:endParaRPr lang="ru-RU" sz="2200">
              <a:solidFill>
                <a:srgbClr val="000066"/>
              </a:solidFill>
            </a:endParaRPr>
          </a:p>
          <a:p>
            <a:pPr marL="457200" indent="-457200" algn="just">
              <a:buFont typeface="+mj-lt"/>
              <a:buAutoNum type="arabicPeriod"/>
            </a:pPr>
            <a:r>
              <a:rPr lang="ru-RU" sz="2200" b="1" smtClean="0">
                <a:solidFill>
                  <a:srgbClr val="000066"/>
                </a:solidFill>
              </a:rPr>
              <a:t>Психолого-педагогическое </a:t>
            </a:r>
            <a:r>
              <a:rPr lang="ru-RU" sz="2200" b="1">
                <a:solidFill>
                  <a:srgbClr val="000066"/>
                </a:solidFill>
              </a:rPr>
              <a:t>сопровождение адаптации несовершеннолетних иностранных граждан </a:t>
            </a:r>
            <a:r>
              <a:rPr lang="ru-RU" sz="2200" b="1" smtClean="0">
                <a:solidFill>
                  <a:srgbClr val="000066"/>
                </a:solidFill>
              </a:rPr>
              <a:t>и детей переселенцев дошкольного возраста.</a:t>
            </a:r>
          </a:p>
          <a:p>
            <a:pPr marL="0" indent="0" algn="just">
              <a:buNone/>
            </a:pPr>
            <a:r>
              <a:rPr lang="ru-RU" sz="2200" b="1">
                <a:solidFill>
                  <a:srgbClr val="000066"/>
                </a:solidFill>
              </a:rPr>
              <a:t>2</a:t>
            </a:r>
            <a:r>
              <a:rPr lang="ru-RU" sz="2200" b="1" smtClean="0">
                <a:solidFill>
                  <a:srgbClr val="000066"/>
                </a:solidFill>
              </a:rPr>
              <a:t>.1.  Кривая </a:t>
            </a:r>
            <a:r>
              <a:rPr lang="ru-RU" sz="2200" b="1">
                <a:solidFill>
                  <a:srgbClr val="000066"/>
                </a:solidFill>
              </a:rPr>
              <a:t>адаптации К. </a:t>
            </a:r>
            <a:r>
              <a:rPr lang="ru-RU" sz="2200" b="1" err="1" smtClean="0">
                <a:solidFill>
                  <a:srgbClr val="000066"/>
                </a:solidFill>
              </a:rPr>
              <a:t>Оберга. </a:t>
            </a:r>
          </a:p>
          <a:p>
            <a:pPr marL="0" indent="0" algn="just">
              <a:lnSpc>
                <a:spcPct val="110000"/>
              </a:lnSpc>
              <a:spcBef>
                <a:spcPct val="0"/>
              </a:spcBef>
              <a:buNone/>
            </a:pPr>
            <a:r>
              <a:rPr lang="ru-RU" sz="2200" b="1" smtClean="0">
                <a:solidFill>
                  <a:srgbClr val="000066"/>
                </a:solidFill>
              </a:rPr>
              <a:t>2.2</a:t>
            </a:r>
            <a:r>
              <a:rPr lang="ru-RU" sz="2200" b="1" i="1" smtClean="0">
                <a:solidFill>
                  <a:srgbClr val="000066"/>
                </a:solidFill>
              </a:rPr>
              <a:t>.  </a:t>
            </a:r>
            <a:r>
              <a:rPr lang="ru-RU" sz="2200" b="1" smtClean="0">
                <a:solidFill>
                  <a:srgbClr val="000066"/>
                </a:solidFill>
              </a:rPr>
              <a:t>Особенности </a:t>
            </a:r>
            <a:r>
              <a:rPr lang="ru-RU" sz="2200" b="1">
                <a:solidFill>
                  <a:srgbClr val="000066"/>
                </a:solidFill>
              </a:rPr>
              <a:t>реализации диагностических мероприятий у </a:t>
            </a:r>
            <a:r>
              <a:rPr lang="ru-RU" sz="2200" b="1" smtClean="0">
                <a:solidFill>
                  <a:srgbClr val="000066"/>
                </a:solidFill>
              </a:rPr>
              <a:t>    инокультурных    </a:t>
            </a:r>
          </a:p>
          <a:p>
            <a:pPr marL="0" indent="0" algn="just">
              <a:lnSpc>
                <a:spcPct val="110000"/>
              </a:lnSpc>
              <a:spcBef>
                <a:spcPct val="0"/>
              </a:spcBef>
              <a:buNone/>
            </a:pPr>
            <a:r>
              <a:rPr lang="ru-RU" sz="2200" b="1">
                <a:solidFill>
                  <a:srgbClr val="000066"/>
                </a:solidFill>
              </a:rPr>
              <a:t> </a:t>
            </a:r>
            <a:r>
              <a:rPr lang="ru-RU" sz="2200" b="1" smtClean="0">
                <a:solidFill>
                  <a:srgbClr val="000066"/>
                </a:solidFill>
              </a:rPr>
              <a:t>        дошкольников.</a:t>
            </a:r>
          </a:p>
          <a:p>
            <a:pPr marL="0" indent="0" algn="just">
              <a:buNone/>
            </a:pPr>
            <a:r>
              <a:rPr lang="ru-RU" sz="2200" b="1">
                <a:solidFill>
                  <a:srgbClr val="000066"/>
                </a:solidFill>
              </a:rPr>
              <a:t>2</a:t>
            </a:r>
            <a:r>
              <a:rPr lang="ru-RU" sz="2200" b="1" smtClean="0">
                <a:solidFill>
                  <a:srgbClr val="000066"/>
                </a:solidFill>
              </a:rPr>
              <a:t>.3. Решение кейсов.</a:t>
            </a:r>
          </a:p>
          <a:p>
            <a:pPr marL="0" indent="0" algn="just">
              <a:buNone/>
            </a:pPr>
            <a:r>
              <a:rPr lang="ru-RU" sz="2200" b="1" smtClean="0">
                <a:solidFill>
                  <a:srgbClr val="000066"/>
                </a:solidFill>
              </a:rPr>
              <a:t>2.4. Игровой практикум.</a:t>
            </a:r>
          </a:p>
          <a:p>
            <a:pPr marL="0" indent="0" algn="just">
              <a:buNone/>
            </a:pPr>
            <a:r>
              <a:rPr lang="ru-RU" sz="2200" b="1" smtClean="0">
                <a:solidFill>
                  <a:srgbClr val="000066"/>
                </a:solidFill>
              </a:rPr>
              <a:t>3.     Использование современных цифровых технологий в профессиональной   </a:t>
            </a:r>
          </a:p>
          <a:p>
            <a:pPr marL="0" indent="0" algn="just">
              <a:buNone/>
            </a:pPr>
            <a:r>
              <a:rPr lang="ru-RU" sz="2200" b="1" smtClean="0">
                <a:solidFill>
                  <a:srgbClr val="000066"/>
                </a:solidFill>
              </a:rPr>
              <a:t>         деятельности педагога-психолога для сопровождения детей  дошкольного  </a:t>
            </a:r>
          </a:p>
          <a:p>
            <a:pPr marL="0" indent="0" algn="just">
              <a:buNone/>
            </a:pPr>
            <a:r>
              <a:rPr lang="ru-RU" sz="2200" b="1" smtClean="0">
                <a:solidFill>
                  <a:srgbClr val="000066"/>
                </a:solidFill>
              </a:rPr>
              <a:t>         возраста.</a:t>
            </a:r>
          </a:p>
          <a:p>
            <a:pPr marL="0" indent="0" algn="just">
              <a:buNone/>
            </a:pPr>
            <a:r>
              <a:rPr lang="ru-RU" sz="2200" b="1" smtClean="0">
                <a:solidFill>
                  <a:srgbClr val="000066"/>
                </a:solidFill>
              </a:rPr>
              <a:t>3.1. Понятие цифрового контента.</a:t>
            </a:r>
          </a:p>
          <a:p>
            <a:pPr marL="0" indent="0" algn="just">
              <a:buNone/>
            </a:pPr>
            <a:r>
              <a:rPr lang="ru-RU" sz="2200" b="1" smtClean="0">
                <a:solidFill>
                  <a:srgbClr val="000066"/>
                </a:solidFill>
              </a:rPr>
              <a:t>3.2.</a:t>
            </a:r>
            <a:r>
              <a:rPr lang="ru-RU" sz="2200">
                <a:solidFill>
                  <a:srgbClr val="000066"/>
                </a:solidFill>
              </a:rPr>
              <a:t> </a:t>
            </a:r>
            <a:r>
              <a:rPr lang="ru-RU" sz="2200" b="1">
                <a:solidFill>
                  <a:srgbClr val="000066"/>
                </a:solidFill>
              </a:rPr>
              <a:t>Рекомендации по использованию </a:t>
            </a:r>
            <a:r>
              <a:rPr lang="ru-RU" sz="2200" b="1" smtClean="0">
                <a:solidFill>
                  <a:srgbClr val="000066"/>
                </a:solidFill>
              </a:rPr>
              <a:t>гаджетов.</a:t>
            </a:r>
          </a:p>
          <a:p>
            <a:pPr marL="0" indent="0" algn="just">
              <a:buNone/>
            </a:pPr>
            <a:r>
              <a:rPr lang="ru-RU" sz="2200" b="1" smtClean="0">
                <a:solidFill>
                  <a:srgbClr val="000066"/>
                </a:solidFill>
              </a:rPr>
              <a:t>3.3. Интерактивные  программы, используемые педагогом-психологом </a:t>
            </a:r>
          </a:p>
          <a:p>
            <a:pPr marL="0" indent="0" algn="just">
              <a:buNone/>
            </a:pPr>
            <a:r>
              <a:rPr lang="ru-RU" sz="2200" b="1" smtClean="0">
                <a:solidFill>
                  <a:srgbClr val="000066"/>
                </a:solidFill>
              </a:rPr>
              <a:t>        в </a:t>
            </a:r>
            <a:r>
              <a:rPr lang="ru-RU" sz="2200" b="1">
                <a:solidFill>
                  <a:srgbClr val="000066"/>
                </a:solidFill>
              </a:rPr>
              <a:t>сопровождении детей дошкольного </a:t>
            </a:r>
            <a:r>
              <a:rPr lang="ru-RU" sz="2200" b="1" smtClean="0">
                <a:solidFill>
                  <a:srgbClr val="000066"/>
                </a:solidFill>
              </a:rPr>
              <a:t>возраста.</a:t>
            </a:r>
          </a:p>
          <a:p>
            <a:pPr marL="0" indent="0" algn="just">
              <a:buNone/>
            </a:pPr>
            <a:endParaRPr lang="ru-RU" sz="2200" b="1" smtClean="0">
              <a:solidFill>
                <a:srgbClr val="002060"/>
              </a:solidFill>
            </a:endParaRPr>
          </a:p>
          <a:p>
            <a:pPr marL="0" indent="0" algn="just">
              <a:buNone/>
            </a:pPr>
            <a:endParaRPr lang="ru-RU" sz="2000" b="1" smtClean="0">
              <a:solidFill>
                <a:srgbClr val="000066"/>
              </a:solidFill>
            </a:endParaRPr>
          </a:p>
          <a:p>
            <a:pPr marL="0" indent="0" algn="just">
              <a:buNone/>
            </a:pPr>
            <a:endParaRPr lang="ru-RU" sz="2000" b="1" smtClean="0">
              <a:solidFill>
                <a:srgbClr val="000066"/>
              </a:solidFill>
            </a:endParaRPr>
          </a:p>
          <a:p>
            <a:pPr algn="just"/>
            <a:endParaRPr lang="ru-RU" sz="2000" b="1" smtClean="0">
              <a:solidFill>
                <a:schemeClr val="accent4">
                  <a:lumMod val="50000"/>
                </a:schemeClr>
              </a:solidFill>
            </a:endParaRPr>
          </a:p>
        </p:txBody>
      </p:sp>
    </p:spTree>
    <p:extLst>
      <p:ext uri="{BB962C8B-B14F-4D97-AF65-F5344CB8AC3E}">
        <p14:creationId xmlns:p14="http://schemas.microsoft.com/office/powerpoint/2010/main" val="421099694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r>
              <a:rPr lang="ru-RU" sz="3600">
                <a:solidFill>
                  <a:srgbClr val="002060"/>
                </a:solidFill>
                <a:effectLst/>
              </a:rPr>
              <a:t>На пятом этапе </a:t>
            </a:r>
            <a:br>
              <a:rPr lang="ru-RU" sz="3600" smtClean="0">
                <a:solidFill>
                  <a:srgbClr val="002060"/>
                </a:solidFill>
                <a:effectLst/>
              </a:rPr>
            </a:br>
            <a:r>
              <a:rPr lang="ru-RU" sz="3600" smtClean="0">
                <a:solidFill>
                  <a:srgbClr val="002060"/>
                </a:solidFill>
                <a:effectLst/>
              </a:rPr>
              <a:t>психологической</a:t>
            </a:r>
            <a:r>
              <a:rPr lang="ru-RU" sz="3600">
                <a:solidFill>
                  <a:srgbClr val="002060"/>
                </a:solidFill>
                <a:effectLst/>
              </a:rPr>
              <a:t> </a:t>
            </a:r>
            <a:r>
              <a:rPr lang="ru-RU" sz="3600" smtClean="0">
                <a:solidFill>
                  <a:srgbClr val="002060"/>
                </a:solidFill>
                <a:effectLst/>
              </a:rPr>
              <a:t>адаптации</a:t>
            </a:r>
            <a:br>
              <a:rPr lang="ru-RU" sz="3600">
                <a:solidFill>
                  <a:srgbClr val="002060"/>
                </a:solidFill>
                <a:effectLst/>
              </a:rPr>
            </a:br>
            <a:endParaRPr lang="ru-RU" sz="3600">
              <a:solidFill>
                <a:srgbClr val="002060"/>
              </a:solidFill>
              <a:effectLst/>
            </a:endParaRPr>
          </a:p>
        </p:txBody>
      </p:sp>
      <p:sp>
        <p:nvSpPr>
          <p:cNvPr id="3" name="Объект 2"/>
          <p:cNvSpPr>
            <a:spLocks noGrp="1"/>
          </p:cNvSpPr>
          <p:nvPr>
            <p:ph idx="1"/>
          </p:nvPr>
        </p:nvSpPr>
        <p:spPr>
          <a:xfrm>
            <a:off x="251520" y="1600200"/>
            <a:ext cx="8568952" cy="4925144"/>
          </a:xfrm>
        </p:spPr>
        <p:txBody>
          <a:bodyPr>
            <a:noAutofit/>
          </a:bodyPr>
          <a:lstStyle/>
          <a:p>
            <a:pPr marL="0" indent="0" algn="just">
              <a:buNone/>
            </a:pPr>
            <a:r>
              <a:rPr lang="ru-RU" sz="2400" b="1" smtClean="0">
                <a:solidFill>
                  <a:srgbClr val="002060"/>
                </a:solidFill>
              </a:rPr>
              <a:t>      Человек </a:t>
            </a:r>
            <a:r>
              <a:rPr lang="ru-RU" sz="2400" b="1">
                <a:solidFill>
                  <a:srgbClr val="002060"/>
                </a:solidFill>
              </a:rPr>
              <a:t>чувствует себя как дома, </a:t>
            </a:r>
            <a:r>
              <a:rPr lang="ru-RU" sz="2400" b="1" smtClean="0">
                <a:solidFill>
                  <a:srgbClr val="002060"/>
                </a:solidFill>
              </a:rPr>
              <a:t>достигая полной </a:t>
            </a:r>
            <a:r>
              <a:rPr lang="ru-RU" sz="2400" b="1">
                <a:solidFill>
                  <a:srgbClr val="002060"/>
                </a:solidFill>
              </a:rPr>
              <a:t>адаптации. Новое место жительства становится близким и понятным.</a:t>
            </a:r>
          </a:p>
          <a:p>
            <a:pPr marL="0" indent="0" algn="just">
              <a:buNone/>
            </a:pPr>
            <a:r>
              <a:rPr lang="ru-RU" sz="2400" b="1" smtClean="0">
                <a:solidFill>
                  <a:srgbClr val="002060"/>
                </a:solidFill>
              </a:rPr>
              <a:t>       Ребенок </a:t>
            </a:r>
            <a:r>
              <a:rPr lang="ru-RU" sz="2400" b="1">
                <a:solidFill>
                  <a:srgbClr val="002060"/>
                </a:solidFill>
              </a:rPr>
              <a:t>считает новое место своим миром с полностью </a:t>
            </a:r>
            <a:r>
              <a:rPr lang="ru-RU" sz="2400" b="1" smtClean="0">
                <a:solidFill>
                  <a:srgbClr val="002060"/>
                </a:solidFill>
              </a:rPr>
              <a:t>присвоенными правилами </a:t>
            </a:r>
            <a:r>
              <a:rPr lang="ru-RU" sz="2400" b="1">
                <a:solidFill>
                  <a:srgbClr val="002060"/>
                </a:solidFill>
              </a:rPr>
              <a:t>общежития.</a:t>
            </a:r>
          </a:p>
          <a:p>
            <a:pPr marL="0" indent="0" algn="just">
              <a:buNone/>
            </a:pPr>
            <a:r>
              <a:rPr lang="ru-RU" sz="2400" b="1" smtClean="0">
                <a:solidFill>
                  <a:srgbClr val="002060"/>
                </a:solidFill>
              </a:rPr>
              <a:t>      Основные </a:t>
            </a:r>
            <a:r>
              <a:rPr lang="ru-RU" sz="2400" b="1">
                <a:solidFill>
                  <a:srgbClr val="002060"/>
                </a:solidFill>
              </a:rPr>
              <a:t>задачи сопровождения здесь:</a:t>
            </a:r>
          </a:p>
          <a:p>
            <a:pPr algn="just"/>
            <a:r>
              <a:rPr lang="ru-RU" sz="2400" b="1" smtClean="0">
                <a:solidFill>
                  <a:srgbClr val="002060"/>
                </a:solidFill>
              </a:rPr>
              <a:t>Текущая работа </a:t>
            </a:r>
            <a:r>
              <a:rPr lang="ru-RU" sz="2400" b="1" smtClean="0">
                <a:solidFill>
                  <a:srgbClr val="000066"/>
                </a:solidFill>
              </a:rPr>
              <a:t>психолого-педагогического</a:t>
            </a:r>
            <a:r>
              <a:rPr lang="ru-RU" sz="2400" b="1" smtClean="0">
                <a:solidFill>
                  <a:srgbClr val="002060"/>
                </a:solidFill>
              </a:rPr>
              <a:t> сопровождения в целом</a:t>
            </a:r>
            <a:r>
              <a:rPr lang="ru-RU" sz="2400" b="1">
                <a:solidFill>
                  <a:srgbClr val="002060"/>
                </a:solidFill>
              </a:rPr>
              <a:t>, включающая в себя общие направления работы.</a:t>
            </a:r>
          </a:p>
          <a:p>
            <a:pPr algn="just"/>
            <a:r>
              <a:rPr lang="ru-RU" sz="2400" b="1" smtClean="0">
                <a:solidFill>
                  <a:srgbClr val="002060"/>
                </a:solidFill>
              </a:rPr>
              <a:t>Особый акцент </a:t>
            </a:r>
            <a:r>
              <a:rPr lang="ru-RU" sz="2400" b="1">
                <a:solidFill>
                  <a:srgbClr val="002060"/>
                </a:solidFill>
              </a:rPr>
              <a:t>в</a:t>
            </a:r>
            <a:r>
              <a:rPr lang="ru-RU" sz="2400" b="1" smtClean="0">
                <a:solidFill>
                  <a:srgbClr val="002060"/>
                </a:solidFill>
              </a:rPr>
              <a:t> психолого-педагогическом сопровождении ложится </a:t>
            </a:r>
            <a:r>
              <a:rPr lang="ru-RU" sz="2400" b="1">
                <a:solidFill>
                  <a:srgbClr val="002060"/>
                </a:solidFill>
              </a:rPr>
              <a:t>на развитие речи.</a:t>
            </a:r>
          </a:p>
        </p:txBody>
      </p:sp>
    </p:spTree>
    <p:extLst>
      <p:ext uri="{BB962C8B-B14F-4D97-AF65-F5344CB8AC3E}">
        <p14:creationId xmlns:p14="http://schemas.microsoft.com/office/powerpoint/2010/main" val="173871811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67544" y="116632"/>
            <a:ext cx="8229600" cy="1156990"/>
          </a:xfrm>
        </p:spPr>
        <p:txBody>
          <a:bodyPr>
            <a:noAutofit/>
          </a:bodyPr>
          <a:lstStyle/>
          <a:p>
            <a:r>
              <a:rPr lang="ru-RU" sz="3600">
                <a:solidFill>
                  <a:srgbClr val="002060"/>
                </a:solidFill>
                <a:effectLst/>
              </a:rPr>
              <a:t>Мишени и методы диагностики психологической адаптации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40341077"/>
              </p:ext>
            </p:extLst>
          </p:nvPr>
        </p:nvGraphicFramePr>
        <p:xfrm>
          <a:off x="118622" y="1268760"/>
          <a:ext cx="9036497" cy="5544616"/>
        </p:xfrm>
        <a:graphic>
          <a:graphicData uri="http://schemas.openxmlformats.org/drawingml/2006/table">
            <a:tbl>
              <a:tblPr firstRow="1" bandRow="1">
                <a:tableStyleId>{7DF18680-E054-41AD-8BC1-D1AEF772440D}</a:tableStyleId>
              </a:tblPr>
              <a:tblGrid>
                <a:gridCol w="2444944">
                  <a:extLst>
                    <a:ext uri="{9D8B030D-6E8A-4147-A177-3AD203B41FA5}">
                      <a16:colId xmlns:a16="http://schemas.microsoft.com/office/drawing/2014/main" val="2865025431"/>
                    </a:ext>
                  </a:extLst>
                </a:gridCol>
                <a:gridCol w="3402603">
                  <a:extLst>
                    <a:ext uri="{9D8B030D-6E8A-4147-A177-3AD203B41FA5}">
                      <a16:colId xmlns:a16="http://schemas.microsoft.com/office/drawing/2014/main" val="1144949613"/>
                    </a:ext>
                  </a:extLst>
                </a:gridCol>
                <a:gridCol w="3188950">
                  <a:extLst>
                    <a:ext uri="{9D8B030D-6E8A-4147-A177-3AD203B41FA5}">
                      <a16:colId xmlns:a16="http://schemas.microsoft.com/office/drawing/2014/main" val="3854364400"/>
                    </a:ext>
                  </a:extLst>
                </a:gridCol>
              </a:tblGrid>
              <a:tr h="666399">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ru-RU" sz="2000" u="none" strike="noStrike" kern="1200" baseline="0" smtClean="0"/>
                        <a:t>Мишени диагностики 	</a:t>
                      </a:r>
                      <a:endParaRPr lang="ru-RU" sz="2000" b="0" i="0" u="none" strike="noStrike" kern="1200" baseline="0" smtClean="0">
                        <a:solidFill>
                          <a:schemeClr val="lt1"/>
                        </a:solidFill>
                        <a:latin typeface="+mn-lt"/>
                        <a:ea typeface="+mn-ea"/>
                        <a:cs typeface="+mn-cs"/>
                      </a:endParaRPr>
                    </a:p>
                  </a:txBody>
                  <a:tcPr/>
                </a:tc>
                <a:tc>
                  <a:txBody>
                    <a:bodyPr vert="horz" wrap="square"/>
                    <a:lstStyle/>
                    <a:p>
                      <a:r>
                        <a:rPr lang="ru-RU" sz="2000" u="none" strike="noStrike" kern="1200" baseline="0" smtClean="0"/>
                        <a:t>Методы диагностики </a:t>
                      </a:r>
                      <a:endParaRPr lang="ru-RU" sz="2000"/>
                    </a:p>
                  </a:txBody>
                  <a:tcPr/>
                </a:tc>
                <a:tc>
                  <a:txBody>
                    <a:bodyPr vert="horz" wrap="square"/>
                    <a:lstStyle/>
                    <a:p>
                      <a:r>
                        <a:rPr lang="ru-RU" sz="2000" u="none" strike="noStrike" kern="1200" baseline="0" smtClean="0"/>
                        <a:t>Специалист, проводящий диагностику </a:t>
                      </a:r>
                      <a:endParaRPr lang="ru-RU" sz="2000"/>
                    </a:p>
                  </a:txBody>
                  <a:tcPr/>
                </a:tc>
                <a:extLst>
                  <a:ext uri="{0D108BD9-81ED-4DB2-BD59-A6C34878D82A}">
                    <a16:rowId xmlns:a16="http://schemas.microsoft.com/office/drawing/2014/main" val="3783186535"/>
                  </a:ext>
                </a:extLst>
              </a:tr>
              <a:tr h="956138">
                <a:tc>
                  <a:txBody>
                    <a:bodyPr vert="horz" wrap="square"/>
                    <a:lstStyle/>
                    <a:p>
                      <a:r>
                        <a:rPr lang="ru-RU" sz="2000" b="1" u="none" strike="noStrike" kern="1200" baseline="0" smtClean="0">
                          <a:solidFill>
                            <a:srgbClr val="002060"/>
                          </a:solidFill>
                        </a:rPr>
                        <a:t>Язык 		</a:t>
                      </a:r>
                      <a:endParaRPr lang="ru-RU" sz="2000" b="1">
                        <a:solidFill>
                          <a:srgbClr val="002060"/>
                        </a:solidFill>
                      </a:endParaRPr>
                    </a:p>
                  </a:txBody>
                  <a:tcPr/>
                </a:tc>
                <a:tc>
                  <a:txBody>
                    <a:bodyPr vert="horz" wrap="square"/>
                    <a:lstStyle/>
                    <a:p>
                      <a:r>
                        <a:rPr lang="ru-RU" sz="2000" b="1" u="none" strike="noStrike" kern="1200" baseline="0" smtClean="0">
                          <a:solidFill>
                            <a:srgbClr val="002060"/>
                          </a:solidFill>
                        </a:rPr>
                        <a:t>Лингвистическое обследование, логопедическая диагностика </a:t>
                      </a:r>
                      <a:endParaRPr lang="ru-RU" sz="2000" b="1">
                        <a:solidFill>
                          <a:srgbClr val="002060"/>
                        </a:solidFill>
                      </a:endParaRPr>
                    </a:p>
                  </a:txBody>
                  <a:tcPr/>
                </a:tc>
                <a:tc>
                  <a:txBody>
                    <a:bodyPr vert="horz" wrap="square"/>
                    <a:lstStyle/>
                    <a:p>
                      <a:r>
                        <a:rPr lang="ru-RU" sz="2000" b="1" u="none" strike="noStrike" kern="1200" baseline="0" smtClean="0">
                          <a:solidFill>
                            <a:srgbClr val="002060"/>
                          </a:solidFill>
                        </a:rPr>
                        <a:t>Логопед 	</a:t>
                      </a:r>
                    </a:p>
                    <a:p>
                      <a:endParaRPr lang="ru-RU" sz="2000" b="1">
                        <a:solidFill>
                          <a:srgbClr val="002060"/>
                        </a:solidFill>
                      </a:endParaRPr>
                    </a:p>
                  </a:txBody>
                  <a:tcPr/>
                </a:tc>
                <a:extLst>
                  <a:ext uri="{0D108BD9-81ED-4DB2-BD59-A6C34878D82A}">
                    <a16:rowId xmlns:a16="http://schemas.microsoft.com/office/drawing/2014/main" val="3734347931"/>
                  </a:ext>
                </a:extLst>
              </a:tr>
              <a:tr h="956138">
                <a:tc>
                  <a:txBody>
                    <a:bodyPr vert="horz" wrap="square"/>
                    <a:lstStyle/>
                    <a:p>
                      <a:r>
                        <a:rPr lang="ru-RU" sz="2000" b="1" u="none" strike="noStrike" kern="1200" baseline="0" smtClean="0">
                          <a:solidFill>
                            <a:srgbClr val="002060"/>
                          </a:solidFill>
                        </a:rPr>
                        <a:t>Общая осведомленность	</a:t>
                      </a:r>
                      <a:endParaRPr lang="ru-RU" sz="2000" b="1" i="0" u="none" strike="noStrike" kern="1200" baseline="0" smtClean="0">
                        <a:solidFill>
                          <a:srgbClr val="002060"/>
                        </a:solidFill>
                        <a:latin typeface="+mn-lt"/>
                        <a:ea typeface="+mn-ea"/>
                        <a:cs typeface="+mn-cs"/>
                      </a:endParaRPr>
                    </a:p>
                  </a:txBody>
                  <a:tcPr/>
                </a:tc>
                <a:tc>
                  <a:txBody>
                    <a:bodyPr vert="horz" wrap="square"/>
                    <a:lstStyle/>
                    <a:p>
                      <a:r>
                        <a:rPr lang="ru-RU" sz="2000" b="1" u="none" strike="noStrike" kern="1200" baseline="0" smtClean="0">
                          <a:solidFill>
                            <a:srgbClr val="002060"/>
                          </a:solidFill>
                        </a:rPr>
                        <a:t>Протокол наблюдения </a:t>
                      </a:r>
                    </a:p>
                    <a:p>
                      <a:r>
                        <a:rPr lang="ru-RU" sz="2000" b="1" u="none" strike="noStrike" kern="1200" baseline="0" smtClean="0">
                          <a:solidFill>
                            <a:srgbClr val="002060"/>
                          </a:solidFill>
                        </a:rPr>
                        <a:t>Лингвистическое обследование </a:t>
                      </a:r>
                      <a:endParaRPr lang="ru-RU" sz="2000" b="1">
                        <a:solidFill>
                          <a:srgbClr val="002060"/>
                        </a:solidFill>
                      </a:endParaRPr>
                    </a:p>
                  </a:txBody>
                  <a:tcPr/>
                </a:tc>
                <a:tc>
                  <a:txBody>
                    <a:bodyPr vert="horz" wrap="square"/>
                    <a:lstStyle/>
                    <a:p>
                      <a:r>
                        <a:rPr lang="ru-RU" sz="2000" b="1" u="none" strike="noStrike" kern="1200" baseline="0" smtClean="0">
                          <a:solidFill>
                            <a:srgbClr val="002060"/>
                          </a:solidFill>
                        </a:rPr>
                        <a:t>Логопед </a:t>
                      </a:r>
                    </a:p>
                    <a:p>
                      <a:r>
                        <a:rPr lang="ru-RU" sz="2000" b="1" u="none" strike="noStrike" kern="1200" baseline="0" smtClean="0">
                          <a:solidFill>
                            <a:srgbClr val="002060"/>
                          </a:solidFill>
                        </a:rPr>
                        <a:t>Психолог </a:t>
                      </a:r>
                      <a:endParaRPr lang="ru-RU" sz="2000" b="1">
                        <a:solidFill>
                          <a:srgbClr val="002060"/>
                        </a:solidFill>
                      </a:endParaRPr>
                    </a:p>
                  </a:txBody>
                  <a:tcPr/>
                </a:tc>
                <a:extLst>
                  <a:ext uri="{0D108BD9-81ED-4DB2-BD59-A6C34878D82A}">
                    <a16:rowId xmlns:a16="http://schemas.microsoft.com/office/drawing/2014/main" val="819269069"/>
                  </a:ext>
                </a:extLst>
              </a:tr>
              <a:tr h="956138">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ru-RU" sz="2000" b="1" u="none" strike="noStrike" kern="1200" baseline="0" smtClean="0">
                          <a:solidFill>
                            <a:srgbClr val="002060"/>
                          </a:solidFill>
                        </a:rPr>
                        <a:t>Эмоциональное состояние 			</a:t>
                      </a:r>
                      <a:endParaRPr lang="ru-RU" sz="2000" b="1" i="0" u="none" strike="noStrike" kern="1200" baseline="0" smtClean="0">
                        <a:solidFill>
                          <a:srgbClr val="002060"/>
                        </a:solidFill>
                        <a:latin typeface="+mn-lt"/>
                        <a:ea typeface="+mn-ea"/>
                        <a:cs typeface="+mn-cs"/>
                      </a:endParaRPr>
                    </a:p>
                  </a:txBody>
                  <a:tcPr/>
                </a:tc>
                <a:tc>
                  <a:txBody>
                    <a:bodyPr vert="horz" wrap="square"/>
                    <a:lstStyle/>
                    <a:p>
                      <a:r>
                        <a:rPr lang="ru-RU" sz="2000" b="1" u="none" strike="noStrike" kern="1200" baseline="0" smtClean="0">
                          <a:solidFill>
                            <a:srgbClr val="002060"/>
                          </a:solidFill>
                        </a:rPr>
                        <a:t>Психологическая диагностика </a:t>
                      </a:r>
                      <a:endParaRPr lang="ru-RU" sz="2000" b="1">
                        <a:solidFill>
                          <a:srgbClr val="002060"/>
                        </a:solidFill>
                      </a:endParaRPr>
                    </a:p>
                  </a:txBody>
                  <a:tcPr/>
                </a:tc>
                <a:tc>
                  <a:txBody>
                    <a:bodyPr vert="horz" wrap="square"/>
                    <a:lstStyle/>
                    <a:p>
                      <a:r>
                        <a:rPr lang="ru-RU" sz="2000" b="1" u="none" strike="noStrike" kern="1200" baseline="0" smtClean="0">
                          <a:solidFill>
                            <a:srgbClr val="002060"/>
                          </a:solidFill>
                        </a:rPr>
                        <a:t>Психолог </a:t>
                      </a:r>
                      <a:endParaRPr lang="ru-RU" sz="2000" b="1">
                        <a:solidFill>
                          <a:srgbClr val="002060"/>
                        </a:solidFill>
                      </a:endParaRPr>
                    </a:p>
                  </a:txBody>
                  <a:tcPr/>
                </a:tc>
                <a:extLst>
                  <a:ext uri="{0D108BD9-81ED-4DB2-BD59-A6C34878D82A}">
                    <a16:rowId xmlns:a16="http://schemas.microsoft.com/office/drawing/2014/main" val="1565966848"/>
                  </a:ext>
                </a:extLst>
              </a:tr>
              <a:tr h="666399">
                <a:tc>
                  <a:txBody>
                    <a:bodyPr vert="horz" wrap="square"/>
                    <a:lstStyle/>
                    <a:p>
                      <a:r>
                        <a:rPr lang="ru-RU" sz="2000" b="1" u="none" strike="noStrike" kern="1200" baseline="0" smtClean="0">
                          <a:solidFill>
                            <a:srgbClr val="002060"/>
                          </a:solidFill>
                        </a:rPr>
                        <a:t>Социальные навыки </a:t>
                      </a:r>
                      <a:endParaRPr lang="ru-RU" sz="2000" b="1">
                        <a:solidFill>
                          <a:srgbClr val="002060"/>
                        </a:solidFill>
                      </a:endParaRPr>
                    </a:p>
                  </a:txBody>
                  <a:tcPr/>
                </a:tc>
                <a:tc>
                  <a:txBody>
                    <a:bodyPr vert="horz" wrap="square"/>
                    <a:lstStyle/>
                    <a:p>
                      <a:r>
                        <a:rPr lang="ru-RU" sz="2000" b="1" u="none" strike="noStrike" kern="1200" baseline="0" smtClean="0">
                          <a:solidFill>
                            <a:srgbClr val="002060"/>
                          </a:solidFill>
                        </a:rPr>
                        <a:t>Наблюдение, анкетирование воспитателей </a:t>
                      </a:r>
                      <a:endParaRPr lang="ru-RU" sz="2000" b="1">
                        <a:solidFill>
                          <a:srgbClr val="002060"/>
                        </a:solidFill>
                      </a:endParaRPr>
                    </a:p>
                  </a:txBody>
                  <a:tcPr/>
                </a:tc>
                <a:tc>
                  <a:txBody>
                    <a:bodyPr vert="horz" wrap="square"/>
                    <a:lstStyle/>
                    <a:p>
                      <a:r>
                        <a:rPr lang="ru-RU" sz="2000" b="1" u="none" strike="noStrike" kern="1200" baseline="0" smtClean="0">
                          <a:solidFill>
                            <a:srgbClr val="002060"/>
                          </a:solidFill>
                        </a:rPr>
                        <a:t>Психолог, </a:t>
                      </a:r>
                    </a:p>
                    <a:p>
                      <a:r>
                        <a:rPr lang="ru-RU" sz="2000" b="1" u="none" strike="noStrike" kern="1200" baseline="0" smtClean="0">
                          <a:solidFill>
                            <a:srgbClr val="002060"/>
                          </a:solidFill>
                        </a:rPr>
                        <a:t>воспитатель 	</a:t>
                      </a:r>
                      <a:endParaRPr lang="ru-RU" sz="2000" b="1" i="0" u="none" strike="noStrike" kern="1200" baseline="0" smtClean="0">
                        <a:solidFill>
                          <a:srgbClr val="002060"/>
                        </a:solidFill>
                        <a:latin typeface="+mn-lt"/>
                        <a:ea typeface="+mn-ea"/>
                        <a:cs typeface="+mn-cs"/>
                      </a:endParaRPr>
                    </a:p>
                  </a:txBody>
                  <a:tcPr/>
                </a:tc>
                <a:extLst>
                  <a:ext uri="{0D108BD9-81ED-4DB2-BD59-A6C34878D82A}">
                    <a16:rowId xmlns:a16="http://schemas.microsoft.com/office/drawing/2014/main" val="1457126568"/>
                  </a:ext>
                </a:extLst>
              </a:tr>
              <a:tr h="820216">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ru-RU" sz="2000" b="1" u="none" strike="noStrike" kern="1200" baseline="0" smtClean="0">
                          <a:solidFill>
                            <a:srgbClr val="002060"/>
                          </a:solidFill>
                        </a:rPr>
                        <a:t>Культурные правила и нормы</a:t>
                      </a:r>
                    </a:p>
                  </a:txBody>
                  <a:tcPr/>
                </a:tc>
                <a:tc>
                  <a:txBody>
                    <a:bodyPr vert="horz" wrap="square"/>
                    <a:lstStyle/>
                    <a:p>
                      <a:r>
                        <a:rPr lang="ru-RU" sz="2000" b="1" u="none" strike="noStrike" kern="1200" baseline="0" smtClean="0">
                          <a:solidFill>
                            <a:srgbClr val="002060"/>
                          </a:solidFill>
                        </a:rPr>
                        <a:t>Наблюдение, беседы с родителем </a:t>
                      </a:r>
                      <a:endParaRPr lang="ru-RU" sz="2000" b="1">
                        <a:solidFill>
                          <a:srgbClr val="002060"/>
                        </a:solidFill>
                      </a:endParaRPr>
                    </a:p>
                  </a:txBody>
                  <a:tcPr/>
                </a:tc>
                <a:tc>
                  <a:txBody>
                    <a:bodyPr vert="horz" wrap="square"/>
                    <a:lstStyle/>
                    <a:p>
                      <a:r>
                        <a:rPr lang="ru-RU" sz="2000" b="1" u="none" strike="noStrike" kern="1200" baseline="0" smtClean="0">
                          <a:solidFill>
                            <a:srgbClr val="002060"/>
                          </a:solidFill>
                        </a:rPr>
                        <a:t>Психолог, воспитатель </a:t>
                      </a:r>
                      <a:endParaRPr lang="ru-RU" sz="2000" b="1">
                        <a:solidFill>
                          <a:srgbClr val="002060"/>
                        </a:solidFill>
                      </a:endParaRPr>
                    </a:p>
                  </a:txBody>
                  <a:tcPr/>
                </a:tc>
                <a:extLst>
                  <a:ext uri="{0D108BD9-81ED-4DB2-BD59-A6C34878D82A}">
                    <a16:rowId xmlns:a16="http://schemas.microsoft.com/office/drawing/2014/main" val="1080524454"/>
                  </a:ext>
                </a:extLst>
              </a:tr>
            </a:tbl>
          </a:graphicData>
        </a:graphic>
      </p:graphicFrame>
    </p:spTree>
    <p:extLst>
      <p:ext uri="{BB962C8B-B14F-4D97-AF65-F5344CB8AC3E}">
        <p14:creationId xmlns:p14="http://schemas.microsoft.com/office/powerpoint/2010/main" val="2873960982"/>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br>
              <a:rPr lang="ru-RU" sz="3100" i="1" smtClean="0">
                <a:solidFill>
                  <a:srgbClr val="0070C0"/>
                </a:solidFill>
                <a:effectLst/>
              </a:rPr>
            </a:br>
            <a:br>
              <a:rPr lang="ru-RU" sz="3100" i="1">
                <a:solidFill>
                  <a:srgbClr val="0070C0"/>
                </a:solidFill>
                <a:effectLst/>
              </a:rPr>
            </a:br>
            <a:r>
              <a:rPr lang="ru-RU" sz="3100" i="1" smtClean="0">
                <a:solidFill>
                  <a:srgbClr val="002060"/>
                </a:solidFill>
                <a:effectLst/>
              </a:rPr>
              <a:t>Особенности </a:t>
            </a:r>
            <a:r>
              <a:rPr lang="ru-RU" sz="3100" i="1">
                <a:solidFill>
                  <a:srgbClr val="002060"/>
                </a:solidFill>
                <a:effectLst/>
              </a:rPr>
              <a:t>реализации диагностических мероприятий у инокультурных дошкольников: </a:t>
            </a:r>
            <a:br>
              <a:rPr lang="ru-RU" sz="3100">
                <a:solidFill>
                  <a:srgbClr val="002060"/>
                </a:solidFill>
                <a:effectLst/>
              </a:rPr>
            </a:br>
            <a:br>
              <a:rPr lang="ru-RU" sz="3600">
                <a:solidFill>
                  <a:srgbClr val="002060"/>
                </a:solidFill>
                <a:effectLst/>
              </a:rPr>
            </a:br>
            <a:endParaRPr lang="ru-RU" sz="3600">
              <a:solidFill>
                <a:srgbClr val="002060"/>
              </a:solidFill>
              <a:effectLst/>
            </a:endParaRPr>
          </a:p>
        </p:txBody>
      </p:sp>
      <p:sp>
        <p:nvSpPr>
          <p:cNvPr id="3" name="Объект 2"/>
          <p:cNvSpPr>
            <a:spLocks noGrp="1"/>
          </p:cNvSpPr>
          <p:nvPr>
            <p:ph idx="1"/>
          </p:nvPr>
        </p:nvSpPr>
        <p:spPr>
          <a:xfrm>
            <a:off x="251520" y="1700808"/>
            <a:ext cx="8640960" cy="4824536"/>
          </a:xfrm>
        </p:spPr>
        <p:txBody>
          <a:bodyPr>
            <a:noAutofit/>
          </a:bodyPr>
          <a:lstStyle/>
          <a:p>
            <a:pPr marL="457200" indent="-457200" algn="just">
              <a:spcBef>
                <a:spcPts val="600"/>
              </a:spcBef>
              <a:buAutoNum type="arabicPeriod"/>
            </a:pPr>
            <a:r>
              <a:rPr lang="ru-RU" sz="2000" b="1" smtClean="0">
                <a:solidFill>
                  <a:srgbClr val="000066"/>
                </a:solidFill>
              </a:rPr>
              <a:t>Строгие </a:t>
            </a:r>
            <a:r>
              <a:rPr lang="ru-RU" sz="2000" b="1">
                <a:solidFill>
                  <a:srgbClr val="000066"/>
                </a:solidFill>
              </a:rPr>
              <a:t>диагностические тесты должны быть аккуратно исследованы на предмет их культурной, языковой адекватности для конкретного ребенка или группы детей. Необходимо помнить, что даже хорошо владеющий русским языком ребенок может продолжать думать на родном языке. </a:t>
            </a:r>
            <a:endParaRPr lang="ru-RU" sz="2000" b="1" smtClean="0">
              <a:solidFill>
                <a:srgbClr val="000066"/>
              </a:solidFill>
            </a:endParaRPr>
          </a:p>
          <a:p>
            <a:pPr marL="457200" indent="-457200" algn="just">
              <a:spcBef>
                <a:spcPts val="600"/>
              </a:spcBef>
              <a:buAutoNum type="arabicPeriod"/>
            </a:pPr>
            <a:r>
              <a:rPr lang="ru-RU" sz="2000" b="1" smtClean="0">
                <a:solidFill>
                  <a:srgbClr val="000066"/>
                </a:solidFill>
              </a:rPr>
              <a:t>При </a:t>
            </a:r>
            <a:r>
              <a:rPr lang="ru-RU" sz="2000" b="1">
                <a:solidFill>
                  <a:srgbClr val="000066"/>
                </a:solidFill>
              </a:rPr>
              <a:t>проведении диагностики по психологической адаптации рекомендуется обращать внимание, прежде всего, на динамику процесса адаптации и на общий позитивный эмоциональный фон ребенка. </a:t>
            </a:r>
            <a:endParaRPr lang="ru-RU" sz="2000" b="1" smtClean="0">
              <a:solidFill>
                <a:srgbClr val="000066"/>
              </a:solidFill>
            </a:endParaRPr>
          </a:p>
          <a:p>
            <a:pPr marL="457200" indent="-457200" algn="just">
              <a:spcBef>
                <a:spcPts val="600"/>
              </a:spcBef>
              <a:buAutoNum type="arabicPeriod"/>
            </a:pPr>
            <a:r>
              <a:rPr lang="ru-RU" sz="2000" b="1" smtClean="0">
                <a:solidFill>
                  <a:srgbClr val="000066"/>
                </a:solidFill>
              </a:rPr>
              <a:t>Наиболее </a:t>
            </a:r>
            <a:r>
              <a:rPr lang="ru-RU" sz="2000" b="1">
                <a:solidFill>
                  <a:srgbClr val="000066"/>
                </a:solidFill>
              </a:rPr>
              <a:t>эффективными и конгруэнтными методами диагностики могут выступать: систематичное наблюдение за игровой деятельностью ребенка, систематические беседы с родителями и воспитателем ребенка и опора на проективные, неязыковые методы диагностики: рисуночные методы, песочная терапия, куклотерапия и т.п.</a:t>
            </a:r>
          </a:p>
          <a:p>
            <a:pPr algn="just"/>
            <a:endParaRPr lang="ru-RU" sz="1800" b="1"/>
          </a:p>
        </p:txBody>
      </p:sp>
    </p:spTree>
    <p:extLst>
      <p:ext uri="{BB962C8B-B14F-4D97-AF65-F5344CB8AC3E}">
        <p14:creationId xmlns:p14="http://schemas.microsoft.com/office/powerpoint/2010/main" val="359929809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type="body" idx="1"/>
          </p:nvPr>
        </p:nvSpPr>
        <p:spPr>
          <a:xfrm>
            <a:off x="469567" y="299267"/>
            <a:ext cx="4040188" cy="639762"/>
          </a:xfrm>
        </p:spPr>
        <p:txBody>
          <a:bodyPr>
            <a:normAutofit/>
          </a:bodyPr>
          <a:lstStyle/>
          <a:p>
            <a:pPr algn="just"/>
            <a:r>
              <a:rPr lang="ru-RU">
                <a:solidFill>
                  <a:srgbClr val="002060"/>
                </a:solidFill>
              </a:rPr>
              <a:t>Кейс 1</a:t>
            </a:r>
            <a:endParaRPr lang="ru-RU"/>
          </a:p>
        </p:txBody>
      </p:sp>
      <p:sp>
        <p:nvSpPr>
          <p:cNvPr id="5" name="Объект 4"/>
          <p:cNvSpPr>
            <a:spLocks noGrp="1"/>
          </p:cNvSpPr>
          <p:nvPr>
            <p:ph sz="half" idx="2"/>
          </p:nvPr>
        </p:nvSpPr>
        <p:spPr>
          <a:xfrm>
            <a:off x="457200" y="939030"/>
            <a:ext cx="3826768" cy="5658322"/>
          </a:xfrm>
        </p:spPr>
        <p:txBody>
          <a:bodyPr>
            <a:normAutofit fontScale="92500" lnSpcReduction="10000"/>
          </a:bodyPr>
          <a:lstStyle/>
          <a:p>
            <a:pPr marL="0" indent="0" algn="just">
              <a:buNone/>
            </a:pPr>
            <a:r>
              <a:rPr lang="ru-RU" sz="2200" smtClean="0">
                <a:solidFill>
                  <a:srgbClr val="002060"/>
                </a:solidFill>
              </a:rPr>
              <a:t>Мальчик </a:t>
            </a:r>
            <a:r>
              <a:rPr lang="ru-RU" sz="2200">
                <a:solidFill>
                  <a:srgbClr val="002060"/>
                </a:solidFill>
              </a:rPr>
              <a:t>из страны N старшей группы детского сада после приезда вначале воодушевленно изучает игрушки, его привлекает новая обстановка, но с течением времени он начинает чувствовать легкую растерянность в связи с тем, что ему не хватает слов объяснить то, что он хочет. Он острее реагирует на различия в поведении детей, замечает, что в группе дети проявляют большую свободу, более шумные, чем было принято в его стране. </a:t>
            </a:r>
          </a:p>
          <a:p>
            <a:pPr algn="just">
              <a:buFont typeface="Wingdings" panose="05000000000000000000" pitchFamily="2" charset="2"/>
              <a:buChar char="§"/>
            </a:pPr>
            <a:r>
              <a:rPr lang="ru-RU" sz="2200" b="1">
                <a:solidFill>
                  <a:srgbClr val="002060"/>
                </a:solidFill>
              </a:rPr>
              <a:t>Стадия;</a:t>
            </a:r>
          </a:p>
          <a:p>
            <a:pPr algn="just">
              <a:buFont typeface="Wingdings" panose="05000000000000000000" pitchFamily="2" charset="2"/>
              <a:buChar char="§"/>
            </a:pPr>
            <a:r>
              <a:rPr lang="ru-RU" sz="2200" b="1">
                <a:solidFill>
                  <a:srgbClr val="002060"/>
                </a:solidFill>
              </a:rPr>
              <a:t>Диагностика;</a:t>
            </a:r>
          </a:p>
          <a:p>
            <a:pPr algn="just">
              <a:buFont typeface="Wingdings" panose="05000000000000000000" pitchFamily="2" charset="2"/>
              <a:buChar char="§"/>
            </a:pPr>
            <a:r>
              <a:rPr lang="ru-RU" sz="2200" b="1">
                <a:solidFill>
                  <a:srgbClr val="002060"/>
                </a:solidFill>
              </a:rPr>
              <a:t>Коррекция.</a:t>
            </a:r>
          </a:p>
          <a:p>
            <a:pPr marL="0" indent="0" algn="just">
              <a:buNone/>
            </a:pPr>
            <a:endParaRPr lang="ru-RU" b="1" smtClean="0">
              <a:solidFill>
                <a:srgbClr val="002060"/>
              </a:solidFill>
            </a:endParaRPr>
          </a:p>
          <a:p>
            <a:pPr algn="just">
              <a:buFont typeface="Wingdings" panose="05000000000000000000" pitchFamily="2" charset="2"/>
              <a:buChar char="§"/>
            </a:pPr>
            <a:endParaRPr lang="ru-RU" b="1">
              <a:solidFill>
                <a:srgbClr val="002060"/>
              </a:solidFill>
            </a:endParaRPr>
          </a:p>
          <a:p>
            <a:endParaRPr lang="ru-RU"/>
          </a:p>
        </p:txBody>
      </p:sp>
      <p:sp>
        <p:nvSpPr>
          <p:cNvPr id="6" name="Текст 5"/>
          <p:cNvSpPr>
            <a:spLocks noGrp="1"/>
          </p:cNvSpPr>
          <p:nvPr>
            <p:ph type="body" sz="quarter" idx="3"/>
          </p:nvPr>
        </p:nvSpPr>
        <p:spPr>
          <a:xfrm>
            <a:off x="4860032" y="299267"/>
            <a:ext cx="3826768" cy="639762"/>
          </a:xfrm>
        </p:spPr>
        <p:txBody>
          <a:bodyPr/>
          <a:lstStyle/>
          <a:p>
            <a:r>
              <a:rPr lang="ru-RU">
                <a:solidFill>
                  <a:srgbClr val="002060"/>
                </a:solidFill>
              </a:rPr>
              <a:t>Кейс </a:t>
            </a:r>
            <a:r>
              <a:rPr lang="ru-RU" smtClean="0">
                <a:solidFill>
                  <a:srgbClr val="002060"/>
                </a:solidFill>
              </a:rPr>
              <a:t>2</a:t>
            </a:r>
            <a:endParaRPr lang="ru-RU"/>
          </a:p>
        </p:txBody>
      </p:sp>
      <p:sp>
        <p:nvSpPr>
          <p:cNvPr id="7" name="Объект 6"/>
          <p:cNvSpPr>
            <a:spLocks noGrp="1"/>
          </p:cNvSpPr>
          <p:nvPr>
            <p:ph sz="quarter" idx="4"/>
          </p:nvPr>
        </p:nvSpPr>
        <p:spPr>
          <a:xfrm>
            <a:off x="4644008" y="939030"/>
            <a:ext cx="4248472" cy="5802338"/>
          </a:xfrm>
        </p:spPr>
        <p:txBody>
          <a:bodyPr>
            <a:normAutofit fontScale="85000" lnSpcReduction="10000"/>
          </a:bodyPr>
          <a:lstStyle/>
          <a:p>
            <a:pPr marL="0" indent="0" algn="just">
              <a:buNone/>
            </a:pPr>
            <a:r>
              <a:rPr lang="ru-RU">
                <a:solidFill>
                  <a:srgbClr val="002060"/>
                </a:solidFill>
              </a:rPr>
              <a:t>К педагогу-психологу обратились родители мальчика 5 лет. Семья переехала из другой страны. Ребенок в целом социализирован, но недостаточное владение русским языком не позволяет ему чувствовать себя уверенно. Однако в игровой деятельности все трудности успешно сглаживаются. Но родители стали замечать, что примерно через 3 месяца у ребенка изменился аппетит, он стал вести себя как маленький, стал чаще болеть. Родители отмечают отдельные случаи ночного энуреза. И в целом сон стал более беспокойным. </a:t>
            </a:r>
          </a:p>
          <a:p>
            <a:pPr algn="just">
              <a:buFont typeface="Wingdings" panose="05000000000000000000" pitchFamily="2" charset="2"/>
              <a:buChar char="§"/>
            </a:pPr>
            <a:r>
              <a:rPr lang="ru-RU" b="1">
                <a:solidFill>
                  <a:srgbClr val="002060"/>
                </a:solidFill>
              </a:rPr>
              <a:t>Стадия;</a:t>
            </a:r>
          </a:p>
          <a:p>
            <a:pPr algn="just">
              <a:buFont typeface="Wingdings" panose="05000000000000000000" pitchFamily="2" charset="2"/>
              <a:buChar char="§"/>
            </a:pPr>
            <a:r>
              <a:rPr lang="ru-RU" b="1">
                <a:solidFill>
                  <a:srgbClr val="002060"/>
                </a:solidFill>
              </a:rPr>
              <a:t>Диагностика;</a:t>
            </a:r>
          </a:p>
          <a:p>
            <a:pPr algn="just">
              <a:buFont typeface="Wingdings" panose="05000000000000000000" pitchFamily="2" charset="2"/>
              <a:buChar char="§"/>
            </a:pPr>
            <a:r>
              <a:rPr lang="ru-RU" b="1">
                <a:solidFill>
                  <a:srgbClr val="002060"/>
                </a:solidFill>
              </a:rPr>
              <a:t>Коррекция.</a:t>
            </a:r>
          </a:p>
          <a:p>
            <a:endParaRPr lang="ru-RU"/>
          </a:p>
        </p:txBody>
      </p:sp>
    </p:spTree>
    <p:extLst>
      <p:ext uri="{BB962C8B-B14F-4D97-AF65-F5344CB8AC3E}">
        <p14:creationId xmlns:p14="http://schemas.microsoft.com/office/powerpoint/2010/main" val="159889171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solidFill>
                  <a:srgbClr val="002060"/>
                </a:solidFill>
                <a:effectLst/>
              </a:rPr>
              <a:t>Кейс 1 - ответ</a:t>
            </a:r>
            <a:endParaRPr lang="ru-RU">
              <a:solidFill>
                <a:srgbClr val="002060"/>
              </a:solidFill>
              <a:effectLst/>
            </a:endParaRPr>
          </a:p>
        </p:txBody>
      </p:sp>
      <p:sp>
        <p:nvSpPr>
          <p:cNvPr id="3" name="Объект 2"/>
          <p:cNvSpPr>
            <a:spLocks noGrp="1"/>
          </p:cNvSpPr>
          <p:nvPr>
            <p:ph idx="1"/>
          </p:nvPr>
        </p:nvSpPr>
        <p:spPr/>
        <p:txBody>
          <a:bodyPr>
            <a:normAutofit/>
          </a:bodyPr>
          <a:lstStyle/>
          <a:p>
            <a:pPr marL="0" indent="0" algn="just">
              <a:buNone/>
            </a:pPr>
            <a:r>
              <a:rPr lang="ru-RU" smtClean="0">
                <a:solidFill>
                  <a:srgbClr val="002060"/>
                </a:solidFill>
              </a:rPr>
              <a:t>    Вторая </a:t>
            </a:r>
            <a:r>
              <a:rPr lang="ru-RU">
                <a:solidFill>
                  <a:srgbClr val="002060"/>
                </a:solidFill>
              </a:rPr>
              <a:t>фаза адаптации к новой культуре. </a:t>
            </a:r>
          </a:p>
          <a:p>
            <a:pPr marL="0" indent="0" algn="just">
              <a:buNone/>
            </a:pPr>
            <a:r>
              <a:rPr lang="ru-RU" smtClean="0">
                <a:solidFill>
                  <a:srgbClr val="002060"/>
                </a:solidFill>
              </a:rPr>
              <a:t>    В </a:t>
            </a:r>
            <a:r>
              <a:rPr lang="ru-RU">
                <a:solidFill>
                  <a:srgbClr val="002060"/>
                </a:solidFill>
              </a:rPr>
              <a:t>качестве задач сопровождения можно отметить: </a:t>
            </a:r>
          </a:p>
          <a:p>
            <a:pPr algn="just"/>
            <a:r>
              <a:rPr lang="ru-RU" smtClean="0">
                <a:solidFill>
                  <a:srgbClr val="002060"/>
                </a:solidFill>
              </a:rPr>
              <a:t>Продолжение </a:t>
            </a:r>
            <a:r>
              <a:rPr lang="ru-RU">
                <a:solidFill>
                  <a:srgbClr val="002060"/>
                </a:solidFill>
              </a:rPr>
              <a:t>наблюдения за игрой; </a:t>
            </a:r>
          </a:p>
          <a:p>
            <a:pPr algn="just"/>
            <a:r>
              <a:rPr lang="ru-RU" smtClean="0">
                <a:solidFill>
                  <a:srgbClr val="002060"/>
                </a:solidFill>
              </a:rPr>
              <a:t>Индивидуальную </a:t>
            </a:r>
            <a:r>
              <a:rPr lang="ru-RU">
                <a:solidFill>
                  <a:srgbClr val="002060"/>
                </a:solidFill>
              </a:rPr>
              <a:t>работу – замечательно подходят на этом этапе арт-терапевтические техники. </a:t>
            </a:r>
          </a:p>
          <a:p>
            <a:pPr marL="0" indent="0" algn="just">
              <a:buNone/>
            </a:pPr>
            <a:r>
              <a:rPr lang="ru-RU" smtClean="0">
                <a:solidFill>
                  <a:srgbClr val="002060"/>
                </a:solidFill>
              </a:rPr>
              <a:t>     Существенно </a:t>
            </a:r>
            <a:r>
              <a:rPr lang="ru-RU">
                <a:solidFill>
                  <a:srgbClr val="002060"/>
                </a:solidFill>
              </a:rPr>
              <a:t>помогает задачам сопровождения консультация родителей или семьи в целом, потому что необходимо отметить, что наибольшую сложность в адаптации испытывают взрослые. </a:t>
            </a:r>
          </a:p>
          <a:p>
            <a:endParaRPr lang="ru-RU"/>
          </a:p>
        </p:txBody>
      </p:sp>
    </p:spTree>
    <p:extLst>
      <p:ext uri="{BB962C8B-B14F-4D97-AF65-F5344CB8AC3E}">
        <p14:creationId xmlns:p14="http://schemas.microsoft.com/office/powerpoint/2010/main" val="41979482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solidFill>
                  <a:srgbClr val="002060"/>
                </a:solidFill>
                <a:effectLst/>
              </a:rPr>
              <a:t>Кейс 2 - ответ</a:t>
            </a:r>
            <a:endParaRPr lang="ru-RU">
              <a:solidFill>
                <a:srgbClr val="002060"/>
              </a:solidFill>
              <a:effectLst/>
            </a:endParaRPr>
          </a:p>
        </p:txBody>
      </p:sp>
      <p:sp>
        <p:nvSpPr>
          <p:cNvPr id="3" name="Объект 2"/>
          <p:cNvSpPr>
            <a:spLocks noGrp="1"/>
          </p:cNvSpPr>
          <p:nvPr>
            <p:ph idx="1"/>
          </p:nvPr>
        </p:nvSpPr>
        <p:spPr/>
        <p:txBody>
          <a:bodyPr>
            <a:normAutofit fontScale="85000" lnSpcReduction="20000"/>
          </a:bodyPr>
          <a:lstStyle/>
          <a:p>
            <a:pPr marL="0" indent="0" algn="just">
              <a:buNone/>
            </a:pPr>
            <a:r>
              <a:rPr lang="ru-RU" smtClean="0">
                <a:solidFill>
                  <a:srgbClr val="002060"/>
                </a:solidFill>
              </a:rPr>
              <a:t>    Третья </a:t>
            </a:r>
            <a:r>
              <a:rPr lang="ru-RU">
                <a:solidFill>
                  <a:srgbClr val="002060"/>
                </a:solidFill>
              </a:rPr>
              <a:t>фаза адаптации к новой </a:t>
            </a:r>
            <a:r>
              <a:rPr lang="ru-RU" smtClean="0">
                <a:solidFill>
                  <a:srgbClr val="002060"/>
                </a:solidFill>
              </a:rPr>
              <a:t>культуре – культурный шок. </a:t>
            </a:r>
            <a:endParaRPr lang="ru-RU">
              <a:solidFill>
                <a:srgbClr val="002060"/>
              </a:solidFill>
            </a:endParaRPr>
          </a:p>
          <a:p>
            <a:pPr marL="0" indent="0" algn="just">
              <a:buNone/>
            </a:pPr>
            <a:r>
              <a:rPr lang="ru-RU" smtClean="0">
                <a:solidFill>
                  <a:srgbClr val="002060"/>
                </a:solidFill>
              </a:rPr>
              <a:t>    В </a:t>
            </a:r>
            <a:r>
              <a:rPr lang="ru-RU">
                <a:solidFill>
                  <a:srgbClr val="002060"/>
                </a:solidFill>
              </a:rPr>
              <a:t>качестве задач </a:t>
            </a:r>
            <a:r>
              <a:rPr lang="ru-RU" smtClean="0">
                <a:solidFill>
                  <a:srgbClr val="002060"/>
                </a:solidFill>
              </a:rPr>
              <a:t>сопровождения: </a:t>
            </a:r>
            <a:endParaRPr lang="ru-RU">
              <a:solidFill>
                <a:srgbClr val="002060"/>
              </a:solidFill>
            </a:endParaRPr>
          </a:p>
          <a:p>
            <a:pPr algn="just"/>
            <a:r>
              <a:rPr lang="ru-RU">
                <a:solidFill>
                  <a:srgbClr val="002060"/>
                </a:solidFill>
              </a:rPr>
              <a:t>Н</a:t>
            </a:r>
            <a:r>
              <a:rPr lang="ru-RU" smtClean="0">
                <a:solidFill>
                  <a:srgbClr val="002060"/>
                </a:solidFill>
              </a:rPr>
              <a:t>аблюдение </a:t>
            </a:r>
            <a:r>
              <a:rPr lang="ru-RU">
                <a:solidFill>
                  <a:srgbClr val="002060"/>
                </a:solidFill>
              </a:rPr>
              <a:t>за игровым поведением ребенка. </a:t>
            </a:r>
            <a:r>
              <a:rPr lang="ru-RU" smtClean="0">
                <a:solidFill>
                  <a:srgbClr val="002060"/>
                </a:solidFill>
              </a:rPr>
              <a:t>Дополнительная </a:t>
            </a:r>
            <a:r>
              <a:rPr lang="ru-RU">
                <a:solidFill>
                  <a:srgbClr val="002060"/>
                </a:solidFill>
              </a:rPr>
              <a:t>диагностика проективными методами </a:t>
            </a:r>
            <a:r>
              <a:rPr lang="ru-RU" smtClean="0">
                <a:solidFill>
                  <a:srgbClr val="002060"/>
                </a:solidFill>
              </a:rPr>
              <a:t>на выявление уровня </a:t>
            </a:r>
            <a:r>
              <a:rPr lang="ru-RU">
                <a:solidFill>
                  <a:srgbClr val="002060"/>
                </a:solidFill>
              </a:rPr>
              <a:t>тревоги</a:t>
            </a:r>
            <a:r>
              <a:rPr lang="ru-RU"/>
              <a:t>. </a:t>
            </a:r>
            <a:r>
              <a:rPr lang="ru-RU" smtClean="0">
                <a:solidFill>
                  <a:srgbClr val="002060"/>
                </a:solidFill>
              </a:rPr>
              <a:t> </a:t>
            </a:r>
            <a:endParaRPr lang="ru-RU">
              <a:solidFill>
                <a:srgbClr val="002060"/>
              </a:solidFill>
            </a:endParaRPr>
          </a:p>
          <a:p>
            <a:pPr marL="0" indent="0" algn="just">
              <a:buNone/>
            </a:pPr>
            <a:r>
              <a:rPr lang="ru-RU" smtClean="0">
                <a:solidFill>
                  <a:srgbClr val="002060"/>
                </a:solidFill>
              </a:rPr>
              <a:t>     Индивидуальная работа – </a:t>
            </a:r>
            <a:r>
              <a:rPr lang="ru-RU">
                <a:solidFill>
                  <a:srgbClr val="002060"/>
                </a:solidFill>
              </a:rPr>
              <a:t>с </a:t>
            </a:r>
            <a:r>
              <a:rPr lang="ru-RU" smtClean="0">
                <a:solidFill>
                  <a:srgbClr val="002060"/>
                </a:solidFill>
              </a:rPr>
              <a:t>преобладанием проективных методик</a:t>
            </a:r>
            <a:r>
              <a:rPr lang="ru-RU">
                <a:solidFill>
                  <a:srgbClr val="002060"/>
                </a:solidFill>
              </a:rPr>
              <a:t>: метафорические сказки; куклотерапия; </a:t>
            </a:r>
            <a:r>
              <a:rPr lang="ru-RU" smtClean="0">
                <a:solidFill>
                  <a:srgbClr val="002060"/>
                </a:solidFill>
              </a:rPr>
              <a:t>арт-терапия </a:t>
            </a:r>
            <a:r>
              <a:rPr lang="ru-RU">
                <a:solidFill>
                  <a:srgbClr val="002060"/>
                </a:solidFill>
              </a:rPr>
              <a:t>и т.д.</a:t>
            </a:r>
          </a:p>
          <a:p>
            <a:pPr marL="0" indent="0" algn="just">
              <a:buNone/>
            </a:pPr>
            <a:r>
              <a:rPr lang="ru-RU">
                <a:solidFill>
                  <a:srgbClr val="002060"/>
                </a:solidFill>
              </a:rPr>
              <a:t>       Подходят любые культурно нейтральные методы по снижению уровня тревоги.</a:t>
            </a:r>
          </a:p>
          <a:p>
            <a:pPr algn="just"/>
            <a:r>
              <a:rPr lang="ru-RU">
                <a:solidFill>
                  <a:srgbClr val="002060"/>
                </a:solidFill>
              </a:rPr>
              <a:t>Например, внеязыковые спокойные игры, сенсорная релаксация</a:t>
            </a:r>
            <a:r>
              <a:rPr lang="ru-RU" smtClean="0">
                <a:solidFill>
                  <a:srgbClr val="002060"/>
                </a:solidFill>
              </a:rPr>
              <a:t>,</a:t>
            </a:r>
            <a:r>
              <a:rPr lang="ru-RU">
                <a:solidFill>
                  <a:srgbClr val="002060"/>
                </a:solidFill>
              </a:rPr>
              <a:t> мягкие релаксирующие </a:t>
            </a:r>
            <a:r>
              <a:rPr lang="ru-RU" smtClean="0">
                <a:solidFill>
                  <a:srgbClr val="002060"/>
                </a:solidFill>
              </a:rPr>
              <a:t>методы, игры </a:t>
            </a:r>
            <a:r>
              <a:rPr lang="ru-RU" b="1" smtClean="0">
                <a:solidFill>
                  <a:srgbClr val="002060"/>
                </a:solidFill>
              </a:rPr>
              <a:t> </a:t>
            </a:r>
            <a:r>
              <a:rPr lang="ru-RU" smtClean="0">
                <a:solidFill>
                  <a:srgbClr val="002060"/>
                </a:solidFill>
              </a:rPr>
              <a:t>а-ля </a:t>
            </a:r>
            <a:r>
              <a:rPr lang="ru-RU">
                <a:solidFill>
                  <a:srgbClr val="002060"/>
                </a:solidFill>
              </a:rPr>
              <a:t>кокон. </a:t>
            </a:r>
          </a:p>
        </p:txBody>
      </p:sp>
    </p:spTree>
    <p:extLst>
      <p:ext uri="{BB962C8B-B14F-4D97-AF65-F5344CB8AC3E}">
        <p14:creationId xmlns:p14="http://schemas.microsoft.com/office/powerpoint/2010/main" val="45669456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685800" y="1196753"/>
            <a:ext cx="7772400" cy="2880320"/>
          </a:xfrm>
          <a:ln>
            <a:noFill/>
          </a:ln>
        </p:spPr>
        <p:txBody>
          <a:bodyPr>
            <a:noAutofit/>
          </a:bodyPr>
          <a:lstStyle/>
          <a:p>
            <a:pPr algn="ctr"/>
            <a:r>
              <a:rPr lang="ru-RU" sz="2800">
                <a:ln w="9525">
                  <a:solidFill>
                    <a:schemeClr val="bg1"/>
                  </a:solidFill>
                  <a:prstDash val="solid"/>
                </a:ln>
                <a:solidFill>
                  <a:srgbClr val="002060"/>
                </a:solidFill>
                <a:effectLst/>
              </a:rPr>
              <a:t>ИСПОЛЬЗОВАНИЕ СОВРЕМЕННЫХ ЦИФРОВЫХ ТЕХНОЛОГИЙ В ПРОФЕССИОНАЛЬНОЙ ДЕЯТЕЛЬНОСТИ ПЕДАГОГА-ПСИХОЛОГА </a:t>
            </a:r>
            <a:br>
              <a:rPr lang="ru-RU" sz="2800" smtClean="0">
                <a:ln w="9525">
                  <a:solidFill>
                    <a:schemeClr val="bg1"/>
                  </a:solidFill>
                  <a:prstDash val="solid"/>
                </a:ln>
                <a:solidFill>
                  <a:srgbClr val="002060"/>
                </a:solidFill>
                <a:effectLst/>
              </a:rPr>
            </a:br>
            <a:r>
              <a:rPr lang="ru-RU" sz="2800" smtClean="0">
                <a:ln w="9525">
                  <a:solidFill>
                    <a:schemeClr val="bg1"/>
                  </a:solidFill>
                  <a:prstDash val="solid"/>
                </a:ln>
                <a:solidFill>
                  <a:srgbClr val="002060"/>
                </a:solidFill>
                <a:effectLst/>
              </a:rPr>
              <a:t>В СОПРОВОЖДЕНИИ </a:t>
            </a:r>
            <a:r>
              <a:rPr lang="ru-RU" sz="2800">
                <a:ln w="9525">
                  <a:solidFill>
                    <a:schemeClr val="bg1"/>
                  </a:solidFill>
                  <a:prstDash val="solid"/>
                </a:ln>
                <a:solidFill>
                  <a:srgbClr val="002060"/>
                </a:solidFill>
                <a:effectLst/>
              </a:rPr>
              <a:t>ДЕТЕЙ </a:t>
            </a:r>
            <a:br>
              <a:rPr lang="ru-RU" sz="2800" smtClean="0">
                <a:ln w="9525">
                  <a:solidFill>
                    <a:schemeClr val="bg1"/>
                  </a:solidFill>
                  <a:prstDash val="solid"/>
                </a:ln>
                <a:solidFill>
                  <a:srgbClr val="002060"/>
                </a:solidFill>
                <a:effectLst/>
              </a:rPr>
            </a:br>
            <a:r>
              <a:rPr lang="ru-RU" sz="2800" smtClean="0">
                <a:ln w="9525">
                  <a:solidFill>
                    <a:schemeClr val="bg1"/>
                  </a:solidFill>
                  <a:prstDash val="solid"/>
                </a:ln>
                <a:solidFill>
                  <a:srgbClr val="002060"/>
                </a:solidFill>
                <a:effectLst/>
              </a:rPr>
              <a:t>ДОШКОЛЬНОГО </a:t>
            </a:r>
            <a:r>
              <a:rPr lang="ru-RU" sz="2800">
                <a:ln w="9525">
                  <a:solidFill>
                    <a:schemeClr val="bg1"/>
                  </a:solidFill>
                  <a:prstDash val="solid"/>
                </a:ln>
                <a:solidFill>
                  <a:srgbClr val="002060"/>
                </a:solidFill>
                <a:effectLst/>
              </a:rPr>
              <a:t>ВОЗРАСТА</a:t>
            </a:r>
          </a:p>
        </p:txBody>
      </p:sp>
      <p:pic>
        <p:nvPicPr>
          <p:cNvPr id="2050" name="Picture 2" descr="Дети и компьютер"/>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4077074"/>
            <a:ext cx="2329098" cy="216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291986"/>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1"/>
          </p:nvPr>
        </p:nvSpPr>
        <p:spPr>
          <a:xfrm>
            <a:off x="457200" y="908720"/>
            <a:ext cx="8229600" cy="5472608"/>
          </a:xfrm>
        </p:spPr>
        <p:txBody>
          <a:bodyPr>
            <a:normAutofit/>
          </a:bodyPr>
          <a:lstStyle/>
          <a:p>
            <a:pPr algn="just"/>
            <a:r>
              <a:rPr lang="ru-RU" b="1">
                <a:solidFill>
                  <a:srgbClr val="002060"/>
                </a:solidFill>
              </a:rPr>
              <a:t>К цифровым технологиям относят те технологии, с помощью которых информация представляется в универсальном цифровом виде. </a:t>
            </a:r>
            <a:endParaRPr lang="ru-RU" b="1" smtClean="0">
              <a:solidFill>
                <a:srgbClr val="002060"/>
              </a:solidFill>
            </a:endParaRPr>
          </a:p>
          <a:p>
            <a:pPr algn="just"/>
            <a:r>
              <a:rPr lang="ru-RU" b="1" smtClean="0">
                <a:solidFill>
                  <a:srgbClr val="002060"/>
                </a:solidFill>
              </a:rPr>
              <a:t>Это </a:t>
            </a:r>
            <a:r>
              <a:rPr lang="ru-RU" b="1">
                <a:solidFill>
                  <a:srgbClr val="002060"/>
                </a:solidFill>
              </a:rPr>
              <a:t>понятие объединяет технологии, которые позволяют создавать, хранить и распространять данные. </a:t>
            </a:r>
            <a:endParaRPr lang="ru-RU" b="1" smtClean="0">
              <a:solidFill>
                <a:srgbClr val="002060"/>
              </a:solidFill>
            </a:endParaRPr>
          </a:p>
          <a:p>
            <a:pPr algn="just"/>
            <a:r>
              <a:rPr lang="ru-RU" b="1" smtClean="0">
                <a:solidFill>
                  <a:srgbClr val="002060"/>
                </a:solidFill>
              </a:rPr>
              <a:t>К </a:t>
            </a:r>
            <a:r>
              <a:rPr lang="ru-RU" b="1">
                <a:solidFill>
                  <a:srgbClr val="002060"/>
                </a:solidFill>
              </a:rPr>
              <a:t>цифровым технологиям относят все то, что связано с электронными вычислениями и преобразованием данных: гаджеты, электронные устройства, технологии, программы. </a:t>
            </a:r>
          </a:p>
          <a:p>
            <a:pPr algn="just"/>
            <a:endParaRPr lang="ru-RU"/>
          </a:p>
        </p:txBody>
      </p:sp>
    </p:spTree>
    <p:extLst>
      <p:ext uri="{BB962C8B-B14F-4D97-AF65-F5344CB8AC3E}">
        <p14:creationId xmlns:p14="http://schemas.microsoft.com/office/powerpoint/2010/main" val="2077916498"/>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2800" smtClean="0">
                <a:solidFill>
                  <a:srgbClr val="002060"/>
                </a:solidFill>
                <a:effectLst/>
              </a:rPr>
              <a:t>Дети-дошкольники </a:t>
            </a:r>
            <a:r>
              <a:rPr lang="ru-RU" sz="2800">
                <a:solidFill>
                  <a:srgbClr val="002060"/>
                </a:solidFill>
                <a:effectLst/>
              </a:rPr>
              <a:t>используют следующие виды цифрового контента: </a:t>
            </a:r>
          </a:p>
        </p:txBody>
      </p:sp>
      <p:sp>
        <p:nvSpPr>
          <p:cNvPr id="3" name="Объект 2"/>
          <p:cNvSpPr>
            <a:spLocks noGrp="1"/>
          </p:cNvSpPr>
          <p:nvPr>
            <p:ph idx="1"/>
          </p:nvPr>
        </p:nvSpPr>
        <p:spPr/>
        <p:txBody>
          <a:bodyPr/>
          <a:lstStyle/>
          <a:p>
            <a:r>
              <a:rPr lang="ru-RU" i="1" smtClean="0">
                <a:solidFill>
                  <a:srgbClr val="000066"/>
                </a:solidFill>
              </a:rPr>
              <a:t>видео</a:t>
            </a:r>
            <a:r>
              <a:rPr lang="ru-RU" i="1">
                <a:solidFill>
                  <a:srgbClr val="000066"/>
                </a:solidFill>
              </a:rPr>
              <a:t>, </a:t>
            </a:r>
            <a:endParaRPr lang="ru-RU" i="1" smtClean="0">
              <a:solidFill>
                <a:srgbClr val="000066"/>
              </a:solidFill>
            </a:endParaRPr>
          </a:p>
          <a:p>
            <a:r>
              <a:rPr lang="ru-RU" i="1" smtClean="0">
                <a:solidFill>
                  <a:srgbClr val="000066"/>
                </a:solidFill>
              </a:rPr>
              <a:t>образовательные </a:t>
            </a:r>
            <a:r>
              <a:rPr lang="ru-RU" i="1">
                <a:solidFill>
                  <a:srgbClr val="000066"/>
                </a:solidFill>
              </a:rPr>
              <a:t>программы, </a:t>
            </a:r>
            <a:endParaRPr lang="ru-RU" i="1" smtClean="0">
              <a:solidFill>
                <a:srgbClr val="000066"/>
              </a:solidFill>
            </a:endParaRPr>
          </a:p>
          <a:p>
            <a:r>
              <a:rPr lang="ru-RU" i="1" smtClean="0">
                <a:solidFill>
                  <a:srgbClr val="000066"/>
                </a:solidFill>
              </a:rPr>
              <a:t>музыка</a:t>
            </a:r>
            <a:r>
              <a:rPr lang="ru-RU" i="1">
                <a:solidFill>
                  <a:srgbClr val="000066"/>
                </a:solidFill>
              </a:rPr>
              <a:t>, </a:t>
            </a:r>
            <a:endParaRPr lang="ru-RU" i="1" smtClean="0">
              <a:solidFill>
                <a:srgbClr val="000066"/>
              </a:solidFill>
            </a:endParaRPr>
          </a:p>
          <a:p>
            <a:r>
              <a:rPr lang="ru-RU" i="1">
                <a:solidFill>
                  <a:srgbClr val="000066"/>
                </a:solidFill>
              </a:rPr>
              <a:t>и</a:t>
            </a:r>
            <a:r>
              <a:rPr lang="ru-RU" i="1" smtClean="0">
                <a:solidFill>
                  <a:srgbClr val="000066"/>
                </a:solidFill>
              </a:rPr>
              <a:t>гры.</a:t>
            </a:r>
            <a:endParaRPr lang="ru-RU">
              <a:solidFill>
                <a:srgbClr val="000066"/>
              </a:solidFill>
            </a:endParaRPr>
          </a:p>
        </p:txBody>
      </p:sp>
      <p:pic>
        <p:nvPicPr>
          <p:cNvPr id="1026" name="Picture 2" descr="Ребёнок и компьютер - Коммунистическое движение имени «Антипартийной группы  1957 года»"/>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23" y="4588111"/>
            <a:ext cx="3635623" cy="226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694618"/>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57200" y="116632"/>
            <a:ext cx="8229600" cy="1440160"/>
          </a:xfrm>
        </p:spPr>
        <p:txBody>
          <a:bodyPr>
            <a:normAutofit/>
          </a:bodyPr>
          <a:lstStyle/>
          <a:p>
            <a:r>
              <a:rPr lang="ru-RU" sz="2000" smtClean="0">
                <a:solidFill>
                  <a:srgbClr val="002060"/>
                </a:solidFill>
                <a:effectLst/>
              </a:rPr>
              <a:t>Типология </a:t>
            </a:r>
            <a:r>
              <a:rPr lang="ru-RU" sz="2000">
                <a:solidFill>
                  <a:srgbClr val="002060"/>
                </a:solidFill>
                <a:effectLst/>
              </a:rPr>
              <a:t>компьютерных игр, предложенная Е.О. Смирновой и </a:t>
            </a:r>
            <a:r>
              <a:rPr lang="ru-RU" sz="2000" smtClean="0">
                <a:solidFill>
                  <a:srgbClr val="002060"/>
                </a:solidFill>
                <a:effectLst/>
              </a:rPr>
              <a:t>         Р.Е</a:t>
            </a:r>
            <a:r>
              <a:rPr lang="ru-RU" sz="2000">
                <a:solidFill>
                  <a:srgbClr val="002060"/>
                </a:solidFill>
                <a:effectLst/>
              </a:rPr>
              <a:t>. </a:t>
            </a:r>
            <a:r>
              <a:rPr lang="ru-RU" sz="2000" err="1" smtClean="0">
                <a:solidFill>
                  <a:srgbClr val="002060"/>
                </a:solidFill>
                <a:effectLst/>
              </a:rPr>
              <a:t>Радаевой, </a:t>
            </a:r>
            <a:r>
              <a:rPr lang="ru-RU" sz="2000">
                <a:solidFill>
                  <a:srgbClr val="002060"/>
                </a:solidFill>
                <a:effectLst/>
              </a:rPr>
              <a:t>применима для описания детского игрового контента, </a:t>
            </a:r>
            <a:br>
              <a:rPr lang="ru-RU" sz="2000" smtClean="0">
                <a:solidFill>
                  <a:srgbClr val="002060"/>
                </a:solidFill>
                <a:effectLst/>
              </a:rPr>
            </a:br>
            <a:r>
              <a:rPr lang="ru-RU" sz="2000" smtClean="0">
                <a:solidFill>
                  <a:srgbClr val="002060"/>
                </a:solidFill>
                <a:effectLst/>
              </a:rPr>
              <a:t>используемого </a:t>
            </a:r>
            <a:r>
              <a:rPr lang="ru-RU" sz="2000">
                <a:solidFill>
                  <a:srgbClr val="002060"/>
                </a:solidFill>
                <a:effectLst/>
              </a:rPr>
              <a:t>на </a:t>
            </a:r>
            <a:r>
              <a:rPr lang="ru-RU" sz="2000" smtClean="0">
                <a:solidFill>
                  <a:srgbClr val="002060"/>
                </a:solidFill>
                <a:effectLst/>
              </a:rPr>
              <a:t>гаджетах</a:t>
            </a:r>
            <a:br>
              <a:rPr lang="ru-RU" sz="2000">
                <a:solidFill>
                  <a:srgbClr val="002060"/>
                </a:solidFill>
                <a:effectLst/>
              </a:rPr>
            </a:br>
            <a:endParaRPr lang="ru-RU" sz="2000">
              <a:solidFill>
                <a:srgbClr val="002060"/>
              </a:solidFill>
              <a:effectLst/>
            </a:endParaRPr>
          </a:p>
        </p:txBody>
      </p:sp>
      <p:sp>
        <p:nvSpPr>
          <p:cNvPr id="3" name="Объект 2"/>
          <p:cNvSpPr>
            <a:spLocks noGrp="1"/>
          </p:cNvSpPr>
          <p:nvPr>
            <p:ph idx="1"/>
          </p:nvPr>
        </p:nvSpPr>
        <p:spPr>
          <a:xfrm>
            <a:off x="457200" y="1268760"/>
            <a:ext cx="8229600" cy="4857403"/>
          </a:xfrm>
        </p:spPr>
        <p:txBody>
          <a:bodyPr>
            <a:noAutofit/>
          </a:bodyPr>
          <a:lstStyle/>
          <a:p>
            <a:pPr marL="0" indent="0" algn="just">
              <a:buNone/>
            </a:pPr>
            <a:r>
              <a:rPr lang="ru-RU" sz="2000" b="1" smtClean="0">
                <a:solidFill>
                  <a:srgbClr val="000066"/>
                </a:solidFill>
              </a:rPr>
              <a:t>Видеоигры </a:t>
            </a:r>
            <a:r>
              <a:rPr lang="ru-RU" sz="2000" b="1">
                <a:solidFill>
                  <a:srgbClr val="000066"/>
                </a:solidFill>
              </a:rPr>
              <a:t>для дошкольников можно разделить на: </a:t>
            </a:r>
          </a:p>
          <a:p>
            <a:pPr marL="0" indent="0" algn="just">
              <a:buNone/>
            </a:pPr>
            <a:r>
              <a:rPr lang="ru-RU" sz="2000" b="1">
                <a:solidFill>
                  <a:srgbClr val="000066"/>
                </a:solidFill>
              </a:rPr>
              <a:t>1) </a:t>
            </a:r>
            <a:r>
              <a:rPr lang="ru-RU" sz="2000" b="1" i="1">
                <a:solidFill>
                  <a:srgbClr val="000066"/>
                </a:solidFill>
              </a:rPr>
              <a:t>настольные игры, перенесенные на компьютер, </a:t>
            </a:r>
            <a:r>
              <a:rPr lang="ru-RU" sz="2000" b="1">
                <a:solidFill>
                  <a:srgbClr val="000066"/>
                </a:solidFill>
              </a:rPr>
              <a:t>предполагают наличие партнера, роль которого может выполнять искусственный интеллект или другой человек (реально или виртуально). Это шашки, </a:t>
            </a:r>
            <a:r>
              <a:rPr lang="ru-RU" sz="2000" b="1" err="1" smtClean="0">
                <a:solidFill>
                  <a:srgbClr val="000066"/>
                </a:solidFill>
              </a:rPr>
              <a:t>пазлы</a:t>
            </a:r>
            <a:r>
              <a:rPr lang="ru-RU" sz="2000" b="1">
                <a:solidFill>
                  <a:srgbClr val="000066"/>
                </a:solidFill>
              </a:rPr>
              <a:t>, тетрис, игры «Найди пару», «Я – принцесса. Игра в переодевание» и т.п.;</a:t>
            </a:r>
          </a:p>
          <a:p>
            <a:pPr marL="0" indent="0" algn="just">
              <a:buNone/>
            </a:pPr>
            <a:r>
              <a:rPr lang="ru-RU" sz="2000" b="1">
                <a:solidFill>
                  <a:srgbClr val="000066"/>
                </a:solidFill>
              </a:rPr>
              <a:t>2) </a:t>
            </a:r>
            <a:r>
              <a:rPr lang="ru-RU" sz="2000" b="1" i="1">
                <a:solidFill>
                  <a:srgbClr val="000066"/>
                </a:solidFill>
              </a:rPr>
              <a:t>головоломки </a:t>
            </a:r>
            <a:r>
              <a:rPr lang="ru-RU" sz="2000" b="1">
                <a:solidFill>
                  <a:srgbClr val="000066"/>
                </a:solidFill>
              </a:rPr>
              <a:t>предполагают, что игрок решает задачу самостоятельно («Змейка», «Водопровод», «Крокодильчик Свомпи» и т.п.);</a:t>
            </a:r>
          </a:p>
          <a:p>
            <a:pPr marL="0" indent="0" algn="just">
              <a:buNone/>
            </a:pPr>
            <a:r>
              <a:rPr lang="ru-RU" sz="2000" b="1">
                <a:solidFill>
                  <a:srgbClr val="000066"/>
                </a:solidFill>
              </a:rPr>
              <a:t>3) </a:t>
            </a:r>
            <a:r>
              <a:rPr lang="ru-RU" sz="2000" b="1" i="1">
                <a:solidFill>
                  <a:srgbClr val="000066"/>
                </a:solidFill>
              </a:rPr>
              <a:t>обучающие игры </a:t>
            </a:r>
            <a:r>
              <a:rPr lang="ru-RU" sz="2000" b="1">
                <a:solidFill>
                  <a:srgbClr val="000066"/>
                </a:solidFill>
              </a:rPr>
              <a:t>предполагают, что ребенок занимает позицию «ученика», а сам процесс обучения связан с выполнением заданий в игровой форме: изучение букв, цифр, цветов, иностранных слов, например, «Фиксики. Математика», «Фиксики. Английский для детей», «Азбука для детей», «Рисуем буквы», «Буковки» и т.п., а также игры на логику, внимание, кратковременную память («В стране логики», «Игры на память», «Animals. Memory game» и т.п</a:t>
            </a:r>
            <a:r>
              <a:rPr lang="ru-RU" sz="2000" b="1" smtClean="0">
                <a:solidFill>
                  <a:srgbClr val="000066"/>
                </a:solidFill>
              </a:rPr>
              <a:t>.); т.д</a:t>
            </a:r>
            <a:r>
              <a:rPr lang="ru-RU" sz="2000" b="1">
                <a:solidFill>
                  <a:srgbClr val="000066"/>
                </a:solidFill>
              </a:rPr>
              <a:t>.). </a:t>
            </a:r>
          </a:p>
          <a:p>
            <a:pPr marL="0" indent="0" algn="just">
              <a:buNone/>
            </a:pPr>
            <a:endParaRPr lang="ru-RU" sz="1600">
              <a:solidFill>
                <a:srgbClr val="7030A0"/>
              </a:solidFill>
            </a:endParaRPr>
          </a:p>
        </p:txBody>
      </p:sp>
    </p:spTree>
    <p:extLst>
      <p:ext uri="{BB962C8B-B14F-4D97-AF65-F5344CB8AC3E}">
        <p14:creationId xmlns:p14="http://schemas.microsoft.com/office/powerpoint/2010/main" val="250372129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Прямоугольник 5"/>
          <p:cNvSpPr/>
          <p:nvPr/>
        </p:nvSpPr>
        <p:spPr>
          <a:xfrm>
            <a:off x="467544" y="1700808"/>
            <a:ext cx="8208912" cy="2246769"/>
          </a:xfrm>
          <a:prstGeom prst="rect">
            <a:avLst/>
          </a:prstGeom>
        </p:spPr>
        <p:txBody>
          <a:bodyPr wrap="square">
            <a:spAutoFit/>
          </a:bodyPr>
          <a:lstStyle/>
          <a:p>
            <a:pPr algn="ctr"/>
            <a:r>
              <a:rPr lang="ru-RU" sz="2800" b="1" smtClean="0">
                <a:solidFill>
                  <a:srgbClr val="000066"/>
                </a:solidFill>
              </a:rPr>
              <a:t>О СОЗДАНИИ БЛАГОПРИЯТНЫХ УСЛОВИЙ РАЗВИТИЯ И СОЦИАЛИЗАЦИИ ДОШКОЛЬНИКОВ В ОБРАЗОВАТЕЛЬНЫХ ОРГАНИЗАЦИЯХ, РЕАЛИЗУЮЩИХ ПРОГРАММЫ </a:t>
            </a:r>
          </a:p>
          <a:p>
            <a:pPr algn="ctr"/>
            <a:r>
              <a:rPr lang="ru-RU" sz="2800" b="1" smtClean="0">
                <a:solidFill>
                  <a:srgbClr val="000066"/>
                </a:solidFill>
              </a:rPr>
              <a:t>ДОШКОЛЬНОГО ОБРАЗОВАНИЯ</a:t>
            </a:r>
            <a:endParaRPr lang="ru-RU" sz="2800">
              <a:solidFill>
                <a:srgbClr val="000066"/>
              </a:solidFill>
            </a:endParaRPr>
          </a:p>
        </p:txBody>
      </p:sp>
    </p:spTree>
    <p:extLst>
      <p:ext uri="{BB962C8B-B14F-4D97-AF65-F5344CB8AC3E}">
        <p14:creationId xmlns:p14="http://schemas.microsoft.com/office/powerpoint/2010/main" val="2133156783"/>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r>
              <a:rPr lang="ru-RU" sz="2000" smtClean="0">
                <a:solidFill>
                  <a:srgbClr val="002060"/>
                </a:solidFill>
                <a:effectLst/>
              </a:rPr>
              <a:t>Типология </a:t>
            </a:r>
            <a:r>
              <a:rPr lang="ru-RU" sz="2000">
                <a:solidFill>
                  <a:srgbClr val="002060"/>
                </a:solidFill>
                <a:effectLst/>
              </a:rPr>
              <a:t>компьютерных игр, предложенная Е.О. Смирновой и </a:t>
            </a:r>
            <a:br>
              <a:rPr lang="ru-RU" sz="2000" smtClean="0">
                <a:solidFill>
                  <a:srgbClr val="002060"/>
                </a:solidFill>
                <a:effectLst/>
              </a:rPr>
            </a:br>
            <a:r>
              <a:rPr lang="ru-RU" sz="2000" smtClean="0">
                <a:solidFill>
                  <a:srgbClr val="002060"/>
                </a:solidFill>
                <a:effectLst/>
              </a:rPr>
              <a:t>Р.Е</a:t>
            </a:r>
            <a:r>
              <a:rPr lang="ru-RU" sz="2000">
                <a:solidFill>
                  <a:srgbClr val="002060"/>
                </a:solidFill>
                <a:effectLst/>
              </a:rPr>
              <a:t>. </a:t>
            </a:r>
            <a:r>
              <a:rPr lang="ru-RU" sz="2000" err="1" smtClean="0">
                <a:solidFill>
                  <a:srgbClr val="002060"/>
                </a:solidFill>
                <a:effectLst/>
              </a:rPr>
              <a:t>Радаевой, </a:t>
            </a:r>
            <a:r>
              <a:rPr lang="ru-RU" sz="2000">
                <a:solidFill>
                  <a:srgbClr val="002060"/>
                </a:solidFill>
                <a:effectLst/>
              </a:rPr>
              <a:t>применима для описания детского игрового контента, используемого на гаджетах.</a:t>
            </a:r>
            <a:br>
              <a:rPr lang="ru-RU" sz="2000">
                <a:solidFill>
                  <a:srgbClr val="002060"/>
                </a:solidFill>
                <a:effectLst/>
              </a:rPr>
            </a:br>
            <a:endParaRPr lang="ru-RU" sz="2000">
              <a:solidFill>
                <a:srgbClr val="002060"/>
              </a:solidFill>
              <a:effectLst/>
            </a:endParaRPr>
          </a:p>
        </p:txBody>
      </p:sp>
      <p:sp>
        <p:nvSpPr>
          <p:cNvPr id="3" name="Объект 2"/>
          <p:cNvSpPr>
            <a:spLocks noGrp="1"/>
          </p:cNvSpPr>
          <p:nvPr>
            <p:ph idx="1"/>
          </p:nvPr>
        </p:nvSpPr>
        <p:spPr>
          <a:xfrm>
            <a:off x="457200" y="1772816"/>
            <a:ext cx="8229600" cy="4353347"/>
          </a:xfrm>
        </p:spPr>
        <p:txBody>
          <a:bodyPr>
            <a:noAutofit/>
          </a:bodyPr>
          <a:lstStyle/>
          <a:p>
            <a:pPr marL="0" indent="0" algn="just">
              <a:buNone/>
            </a:pPr>
            <a:r>
              <a:rPr lang="ru-RU" sz="2000" b="1" smtClean="0">
                <a:solidFill>
                  <a:srgbClr val="000066"/>
                </a:solidFill>
              </a:rPr>
              <a:t>Видеоигры </a:t>
            </a:r>
            <a:r>
              <a:rPr lang="ru-RU" sz="2000" b="1">
                <a:solidFill>
                  <a:srgbClr val="000066"/>
                </a:solidFill>
              </a:rPr>
              <a:t>для дошкольников можно разделить на: </a:t>
            </a:r>
          </a:p>
          <a:p>
            <a:pPr marL="0" indent="0" algn="just">
              <a:buNone/>
            </a:pPr>
            <a:r>
              <a:rPr lang="ru-RU" sz="2000" b="1">
                <a:solidFill>
                  <a:srgbClr val="000066"/>
                </a:solidFill>
              </a:rPr>
              <a:t>4) </a:t>
            </a:r>
            <a:r>
              <a:rPr lang="ru-RU" sz="2000" b="1" i="1" err="1">
                <a:solidFill>
                  <a:srgbClr val="000066"/>
                </a:solidFill>
              </a:rPr>
              <a:t>экшн </a:t>
            </a:r>
            <a:r>
              <a:rPr lang="ru-RU" sz="2000" b="1">
                <a:solidFill>
                  <a:srgbClr val="000066"/>
                </a:solidFill>
              </a:rPr>
              <a:t>– игры на скорость и быстроту реакции («Minion Rush», «Doodle Jump», «Subway Boy Runner», «Traffic Racer» и т.п.);</a:t>
            </a:r>
          </a:p>
          <a:p>
            <a:pPr marL="0" indent="0" algn="just">
              <a:buNone/>
            </a:pPr>
            <a:r>
              <a:rPr lang="ru-RU" sz="2000" b="1" smtClean="0">
                <a:solidFill>
                  <a:srgbClr val="000066"/>
                </a:solidFill>
              </a:rPr>
              <a:t>5</a:t>
            </a:r>
            <a:r>
              <a:rPr lang="ru-RU" sz="2000" b="1">
                <a:solidFill>
                  <a:srgbClr val="000066"/>
                </a:solidFill>
              </a:rPr>
              <a:t>) </a:t>
            </a:r>
            <a:r>
              <a:rPr lang="ru-RU" sz="2000" b="1" i="1">
                <a:solidFill>
                  <a:srgbClr val="000066"/>
                </a:solidFill>
              </a:rPr>
              <a:t>аркады </a:t>
            </a:r>
            <a:r>
              <a:rPr lang="ru-RU" sz="2000" b="1">
                <a:solidFill>
                  <a:srgbClr val="000066"/>
                </a:solidFill>
              </a:rPr>
              <a:t>– игры, в которых герой проходит череду препятствий («Mario»; «Fabio’s Adventures»; «Incredible Jack»); </a:t>
            </a:r>
          </a:p>
          <a:p>
            <a:pPr marL="0" indent="0" algn="just">
              <a:buNone/>
            </a:pPr>
            <a:r>
              <a:rPr lang="ru-RU" sz="2000" b="1">
                <a:solidFill>
                  <a:srgbClr val="000066"/>
                </a:solidFill>
              </a:rPr>
              <a:t>6) </a:t>
            </a:r>
            <a:r>
              <a:rPr lang="ru-RU" sz="2000" b="1" i="1">
                <a:solidFill>
                  <a:srgbClr val="000066"/>
                </a:solidFill>
              </a:rPr>
              <a:t>стратегии </a:t>
            </a:r>
            <a:r>
              <a:rPr lang="ru-RU" sz="2000" b="1">
                <a:solidFill>
                  <a:srgbClr val="000066"/>
                </a:solidFill>
              </a:rPr>
              <a:t>(«Фиксики Город»; «Дикий запад: Новые земли»; «Промышленник – стратегии развития завода»; «Домовые – игра для всей семьи»); </a:t>
            </a:r>
          </a:p>
          <a:p>
            <a:pPr marL="0" indent="0" algn="just">
              <a:buNone/>
            </a:pPr>
            <a:r>
              <a:rPr lang="ru-RU" sz="2000" b="1">
                <a:solidFill>
                  <a:srgbClr val="000066"/>
                </a:solidFill>
              </a:rPr>
              <a:t>7) </a:t>
            </a:r>
            <a:r>
              <a:rPr lang="ru-RU" sz="2000" b="1" i="1">
                <a:solidFill>
                  <a:srgbClr val="000066"/>
                </a:solidFill>
              </a:rPr>
              <a:t>симуляторы </a:t>
            </a:r>
            <a:r>
              <a:rPr lang="ru-RU" sz="2000" b="1">
                <a:solidFill>
                  <a:srgbClr val="000066"/>
                </a:solidFill>
              </a:rPr>
              <a:t>(«Виртуальный питомец», «Водитель грузовика» и т.п.); </a:t>
            </a:r>
          </a:p>
          <a:p>
            <a:pPr marL="0" indent="0" algn="just">
              <a:buNone/>
            </a:pPr>
            <a:r>
              <a:rPr lang="ru-RU" sz="2000" b="1">
                <a:solidFill>
                  <a:srgbClr val="000066"/>
                </a:solidFill>
              </a:rPr>
              <a:t>8) </a:t>
            </a:r>
            <a:r>
              <a:rPr lang="ru-RU" sz="2000" b="1" i="1">
                <a:solidFill>
                  <a:srgbClr val="000066"/>
                </a:solidFill>
              </a:rPr>
              <a:t>ролевые игры </a:t>
            </a:r>
            <a:r>
              <a:rPr lang="ru-RU" sz="2000" b="1">
                <a:solidFill>
                  <a:srgbClr val="000066"/>
                </a:solidFill>
              </a:rPr>
              <a:t>(«Барбоскины. Врач-дантист», «My town: полиция», «Гипо-окулист» и т.д.). </a:t>
            </a:r>
          </a:p>
          <a:p>
            <a:pPr marL="0" indent="0" algn="just">
              <a:buNone/>
            </a:pPr>
            <a:endParaRPr lang="ru-RU" sz="1600">
              <a:solidFill>
                <a:srgbClr val="000066"/>
              </a:solidFill>
            </a:endParaRPr>
          </a:p>
        </p:txBody>
      </p:sp>
    </p:spTree>
    <p:extLst>
      <p:ext uri="{BB962C8B-B14F-4D97-AF65-F5344CB8AC3E}">
        <p14:creationId xmlns:p14="http://schemas.microsoft.com/office/powerpoint/2010/main" val="3540695337"/>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1"/>
          </p:nvPr>
        </p:nvSpPr>
        <p:spPr/>
        <p:txBody>
          <a:bodyPr/>
          <a:lstStyle/>
          <a:p>
            <a:pPr algn="just"/>
            <a:r>
              <a:rPr lang="ru-RU" b="1">
                <a:solidFill>
                  <a:srgbClr val="000066"/>
                </a:solidFill>
              </a:rPr>
              <a:t>Следующий вид контента, с которым сталкивается дошкольник, – это </a:t>
            </a:r>
            <a:r>
              <a:rPr lang="ru-RU" b="1" i="1">
                <a:solidFill>
                  <a:srgbClr val="C00000"/>
                </a:solidFill>
              </a:rPr>
              <a:t>образовательные программы</a:t>
            </a:r>
            <a:r>
              <a:rPr lang="ru-RU" b="1">
                <a:solidFill>
                  <a:srgbClr val="C00000"/>
                </a:solidFill>
              </a:rPr>
              <a:t>.</a:t>
            </a:r>
            <a:r>
              <a:rPr lang="ru-RU" b="1">
                <a:solidFill>
                  <a:srgbClr val="000066"/>
                </a:solidFill>
              </a:rPr>
              <a:t> Часто такой контент занимает промежуточное положение между игрой и собственно обучением: дошкольнику необходимо помочь выполнить задания, тогда герой похвалит ребенка. Цель данных программ – познакомить ребенка с буквами, цифрами, цветами и т.п. </a:t>
            </a:r>
          </a:p>
          <a:p>
            <a:endParaRPr lang="ru-RU"/>
          </a:p>
        </p:txBody>
      </p:sp>
    </p:spTree>
    <p:extLst>
      <p:ext uri="{BB962C8B-B14F-4D97-AF65-F5344CB8AC3E}">
        <p14:creationId xmlns:p14="http://schemas.microsoft.com/office/powerpoint/2010/main" val="125693192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57200" y="620688"/>
            <a:ext cx="8229600" cy="1080120"/>
          </a:xfrm>
        </p:spPr>
        <p:txBody>
          <a:bodyPr>
            <a:normAutofit/>
          </a:bodyPr>
          <a:lstStyle/>
          <a:p>
            <a:r>
              <a:rPr lang="ru-RU" sz="3200">
                <a:solidFill>
                  <a:srgbClr val="002060"/>
                </a:solidFill>
                <a:effectLst/>
              </a:rPr>
              <a:t>Рекомендации по использованию гаджетов </a:t>
            </a:r>
            <a:br>
              <a:rPr lang="ru-RU" sz="3200">
                <a:solidFill>
                  <a:srgbClr val="002060"/>
                </a:solidFill>
                <a:effectLst/>
              </a:rPr>
            </a:br>
            <a:endParaRPr lang="ru-RU" sz="3200">
              <a:solidFill>
                <a:srgbClr val="002060"/>
              </a:solidFill>
              <a:effectLst/>
            </a:endParaRPr>
          </a:p>
        </p:txBody>
      </p:sp>
      <p:sp>
        <p:nvSpPr>
          <p:cNvPr id="3" name="Объект 2"/>
          <p:cNvSpPr>
            <a:spLocks noGrp="1"/>
          </p:cNvSpPr>
          <p:nvPr>
            <p:ph idx="1"/>
          </p:nvPr>
        </p:nvSpPr>
        <p:spPr/>
        <p:txBody>
          <a:bodyPr>
            <a:normAutofit fontScale="85000" lnSpcReduction="20000"/>
          </a:bodyPr>
          <a:lstStyle/>
          <a:p>
            <a:pPr marL="0" indent="0" algn="just">
              <a:buNone/>
            </a:pPr>
            <a:r>
              <a:rPr lang="ru-RU" smtClean="0">
                <a:solidFill>
                  <a:srgbClr val="002060"/>
                </a:solidFill>
              </a:rPr>
              <a:t>         Приведенные </a:t>
            </a:r>
            <a:r>
              <a:rPr lang="ru-RU">
                <a:solidFill>
                  <a:srgbClr val="002060"/>
                </a:solidFill>
              </a:rPr>
              <a:t>ниже рекомендации основаны на анализе отечественных и зарубежных исследований в этой области. </a:t>
            </a:r>
          </a:p>
          <a:p>
            <a:pPr marL="0" indent="0" algn="just">
              <a:buNone/>
            </a:pPr>
            <a:r>
              <a:rPr lang="ru-RU" smtClean="0">
                <a:solidFill>
                  <a:srgbClr val="002060"/>
                </a:solidFill>
              </a:rPr>
              <a:t>         Первый </a:t>
            </a:r>
            <a:r>
              <a:rPr lang="ru-RU">
                <a:solidFill>
                  <a:srgbClr val="002060"/>
                </a:solidFill>
              </a:rPr>
              <a:t>важный показатель – </a:t>
            </a:r>
            <a:r>
              <a:rPr lang="ru-RU" i="1">
                <a:solidFill>
                  <a:srgbClr val="002060"/>
                </a:solidFill>
              </a:rPr>
              <a:t>экранное время</a:t>
            </a:r>
            <a:r>
              <a:rPr lang="ru-RU">
                <a:solidFill>
                  <a:srgbClr val="002060"/>
                </a:solidFill>
              </a:rPr>
              <a:t>, то есть время, которое ребенок проводит за экраном. Рекомендации относительно длительности экранного времени для дошкольников опубликованы в журналах Американской академии педиатрии и Канадского педиатрического общества (в 2016 и 2017 годах соответственно). Врачи и психологи не рекомендуют детям до 2-х лет проводить время за экраном (телевизионным или экраном гаджета). Максимально разрешенное время для детей 2-5 лет – 1 час в </a:t>
            </a:r>
            <a:r>
              <a:rPr lang="ru-RU" smtClean="0">
                <a:solidFill>
                  <a:srgbClr val="002060"/>
                </a:solidFill>
              </a:rPr>
              <a:t>день. </a:t>
            </a:r>
            <a:endParaRPr lang="ru-RU">
              <a:solidFill>
                <a:srgbClr val="002060"/>
              </a:solidFill>
            </a:endParaRPr>
          </a:p>
          <a:p>
            <a:pPr marL="0" indent="0" algn="just">
              <a:buNone/>
            </a:pPr>
            <a:r>
              <a:rPr lang="ru-RU" smtClean="0">
                <a:solidFill>
                  <a:srgbClr val="002060"/>
                </a:solidFill>
              </a:rPr>
              <a:t>        Вторая рекомендация связана с </a:t>
            </a:r>
            <a:r>
              <a:rPr lang="ru-RU" i="1" smtClean="0">
                <a:solidFill>
                  <a:srgbClr val="002060"/>
                </a:solidFill>
              </a:rPr>
              <a:t>качеством контента</a:t>
            </a:r>
            <a:r>
              <a:rPr lang="ru-RU" smtClean="0">
                <a:solidFill>
                  <a:srgbClr val="002060"/>
                </a:solidFill>
              </a:rPr>
              <a:t>, с которым взаимодействует ребенок. </a:t>
            </a:r>
            <a:endParaRPr lang="ru-RU">
              <a:solidFill>
                <a:srgbClr val="002060"/>
              </a:solidFill>
            </a:endParaRPr>
          </a:p>
        </p:txBody>
      </p:sp>
    </p:spTree>
    <p:extLst>
      <p:ext uri="{BB962C8B-B14F-4D97-AF65-F5344CB8AC3E}">
        <p14:creationId xmlns:p14="http://schemas.microsoft.com/office/powerpoint/2010/main" val="1119247733"/>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3200">
                <a:solidFill>
                  <a:srgbClr val="002060"/>
                </a:solidFill>
                <a:effectLst/>
              </a:rPr>
              <a:t>Рекомендации по использованию гаджетов </a:t>
            </a:r>
            <a:br>
              <a:rPr lang="ru-RU" sz="3200">
                <a:solidFill>
                  <a:srgbClr val="002060"/>
                </a:solidFill>
                <a:effectLst/>
              </a:rPr>
            </a:br>
            <a:endParaRPr lang="ru-RU" sz="3200">
              <a:solidFill>
                <a:srgbClr val="002060"/>
              </a:solidFill>
              <a:effectLst/>
            </a:endParaRPr>
          </a:p>
        </p:txBody>
      </p:sp>
      <p:sp>
        <p:nvSpPr>
          <p:cNvPr id="3" name="Объект 2"/>
          <p:cNvSpPr>
            <a:spLocks noGrp="1"/>
          </p:cNvSpPr>
          <p:nvPr>
            <p:ph idx="1"/>
          </p:nvPr>
        </p:nvSpPr>
        <p:spPr>
          <a:xfrm>
            <a:off x="457200" y="1052736"/>
            <a:ext cx="8229600" cy="4525963"/>
          </a:xfrm>
        </p:spPr>
        <p:txBody>
          <a:bodyPr>
            <a:normAutofit fontScale="92500" lnSpcReduction="10000"/>
          </a:bodyPr>
          <a:lstStyle/>
          <a:p>
            <a:pPr marL="0" indent="0" algn="just">
              <a:buNone/>
            </a:pPr>
            <a:r>
              <a:rPr lang="ru-RU" smtClean="0">
                <a:solidFill>
                  <a:srgbClr val="002060"/>
                </a:solidFill>
              </a:rPr>
              <a:t>         </a:t>
            </a:r>
            <a:r>
              <a:rPr lang="ru-RU">
                <a:solidFill>
                  <a:srgbClr val="002060"/>
                </a:solidFill>
              </a:rPr>
              <a:t>Под качественным </a:t>
            </a:r>
            <a:r>
              <a:rPr lang="ru-RU" b="1" i="1">
                <a:solidFill>
                  <a:srgbClr val="002060"/>
                </a:solidFill>
              </a:rPr>
              <a:t>контентом</a:t>
            </a:r>
            <a:r>
              <a:rPr lang="ru-RU">
                <a:solidFill>
                  <a:srgbClr val="002060"/>
                </a:solidFill>
              </a:rPr>
              <a:t> имеются в виду программы, отвечающие следующим требованиям: </a:t>
            </a:r>
          </a:p>
          <a:p>
            <a:pPr marL="0" lvl="0" indent="0" algn="just">
              <a:buNone/>
            </a:pPr>
            <a:r>
              <a:rPr lang="ru-RU" smtClean="0">
                <a:solidFill>
                  <a:srgbClr val="002060"/>
                </a:solidFill>
              </a:rPr>
              <a:t>1) контент </a:t>
            </a:r>
            <a:r>
              <a:rPr lang="ru-RU">
                <a:solidFill>
                  <a:srgbClr val="002060"/>
                </a:solidFill>
              </a:rPr>
              <a:t>соответствует возрастным особенностям ребенка;</a:t>
            </a:r>
          </a:p>
          <a:p>
            <a:pPr marL="0" indent="0" algn="just">
              <a:buNone/>
            </a:pPr>
            <a:r>
              <a:rPr lang="ru-RU">
                <a:solidFill>
                  <a:srgbClr val="002060"/>
                </a:solidFill>
              </a:rPr>
              <a:t>2) программы отличаются качественным дизайном; </a:t>
            </a:r>
          </a:p>
          <a:p>
            <a:pPr marL="0" indent="0" algn="just">
              <a:buNone/>
            </a:pPr>
            <a:r>
              <a:rPr lang="ru-RU">
                <a:solidFill>
                  <a:srgbClr val="002060"/>
                </a:solidFill>
              </a:rPr>
              <a:t>3) контент несет образовательную нагрузку; </a:t>
            </a:r>
          </a:p>
          <a:p>
            <a:pPr marL="0" indent="0" algn="just">
              <a:buNone/>
            </a:pPr>
            <a:r>
              <a:rPr lang="ru-RU">
                <a:solidFill>
                  <a:srgbClr val="002060"/>
                </a:solidFill>
              </a:rPr>
              <a:t>4) в программе можно создать индивидуальный аккаунт, где можно следить за успехами ребенка, пройденными темами и т.п.; </a:t>
            </a:r>
          </a:p>
          <a:p>
            <a:pPr marL="0" indent="0" algn="just">
              <a:buNone/>
            </a:pPr>
            <a:r>
              <a:rPr lang="ru-RU">
                <a:solidFill>
                  <a:srgbClr val="002060"/>
                </a:solidFill>
              </a:rPr>
              <a:t>5) программа имеет функцию ограничения сеанса взаимодействия до 5-20 </a:t>
            </a:r>
            <a:r>
              <a:rPr lang="ru-RU" smtClean="0">
                <a:solidFill>
                  <a:srgbClr val="002060"/>
                </a:solidFill>
              </a:rPr>
              <a:t>минут.</a:t>
            </a:r>
            <a:endParaRPr lang="ru-RU">
              <a:solidFill>
                <a:srgbClr val="002060"/>
              </a:solidFill>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082150"/>
            <a:ext cx="2613039" cy="1622835"/>
          </a:xfrm>
          <a:prstGeom prst="rect">
            <a:avLst/>
          </a:prstGeom>
        </p:spPr>
      </p:pic>
    </p:spTree>
    <p:extLst>
      <p:ext uri="{BB962C8B-B14F-4D97-AF65-F5344CB8AC3E}">
        <p14:creationId xmlns:p14="http://schemas.microsoft.com/office/powerpoint/2010/main" val="2909992942"/>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pPr algn="r"/>
            <a:r>
              <a:rPr lang="ru-RU" sz="3200">
                <a:solidFill>
                  <a:srgbClr val="002060"/>
                </a:solidFill>
                <a:effectLst/>
              </a:rPr>
              <a:t>Риски неконтролируемого </a:t>
            </a:r>
            <a:br>
              <a:rPr lang="ru-RU" sz="3200" smtClean="0">
                <a:solidFill>
                  <a:srgbClr val="002060"/>
                </a:solidFill>
                <a:effectLst/>
              </a:rPr>
            </a:br>
            <a:r>
              <a:rPr lang="ru-RU" sz="3200" smtClean="0">
                <a:solidFill>
                  <a:srgbClr val="002060"/>
                </a:solidFill>
                <a:effectLst/>
              </a:rPr>
              <a:t>использования </a:t>
            </a:r>
            <a:r>
              <a:rPr lang="ru-RU" sz="3200">
                <a:solidFill>
                  <a:srgbClr val="002060"/>
                </a:solidFill>
                <a:effectLst/>
              </a:rPr>
              <a:t>цифровых технологий </a:t>
            </a:r>
            <a:br>
              <a:rPr lang="ru-RU" sz="3200">
                <a:solidFill>
                  <a:srgbClr val="002060"/>
                </a:solidFill>
                <a:effectLst/>
              </a:rPr>
            </a:br>
            <a:endParaRPr lang="ru-RU" sz="3200">
              <a:solidFill>
                <a:srgbClr val="002060"/>
              </a:solidFill>
              <a:effectLst/>
            </a:endParaRPr>
          </a:p>
        </p:txBody>
      </p:sp>
      <p:sp>
        <p:nvSpPr>
          <p:cNvPr id="3" name="Объект 2"/>
          <p:cNvSpPr>
            <a:spLocks noGrp="1"/>
          </p:cNvSpPr>
          <p:nvPr>
            <p:ph idx="1"/>
          </p:nvPr>
        </p:nvSpPr>
        <p:spPr>
          <a:xfrm>
            <a:off x="457200" y="1395012"/>
            <a:ext cx="8229600" cy="5462988"/>
          </a:xfrm>
        </p:spPr>
        <p:txBody>
          <a:bodyPr>
            <a:normAutofit/>
          </a:bodyPr>
          <a:lstStyle/>
          <a:p>
            <a:pPr marL="0" indent="0" algn="just">
              <a:buNone/>
            </a:pPr>
            <a:r>
              <a:rPr lang="ru-RU" sz="2000" b="1" i="1" smtClean="0">
                <a:solidFill>
                  <a:srgbClr val="002060"/>
                </a:solidFill>
              </a:rPr>
              <a:t>при </a:t>
            </a:r>
            <a:r>
              <a:rPr lang="ru-RU" sz="2000" b="1" i="1">
                <a:solidFill>
                  <a:srgbClr val="002060"/>
                </a:solidFill>
              </a:rPr>
              <a:t>несоблюдении указанных выше рекомендаций </a:t>
            </a:r>
            <a:r>
              <a:rPr lang="ru-RU" sz="2000" b="1">
                <a:solidFill>
                  <a:srgbClr val="002060"/>
                </a:solidFill>
              </a:rPr>
              <a:t>возникают риски: </a:t>
            </a:r>
          </a:p>
          <a:p>
            <a:pPr algn="just"/>
            <a:r>
              <a:rPr lang="ru-RU" sz="2000" b="1" smtClean="0">
                <a:solidFill>
                  <a:srgbClr val="002060"/>
                </a:solidFill>
              </a:rPr>
              <a:t>контент</a:t>
            </a:r>
            <a:r>
              <a:rPr lang="ru-RU" sz="2000" b="1">
                <a:solidFill>
                  <a:srgbClr val="002060"/>
                </a:solidFill>
              </a:rPr>
              <a:t>, содержащий сцены насилия или агрессивного поведения, способен </a:t>
            </a:r>
            <a:r>
              <a:rPr lang="ru-RU" sz="2000" b="1" i="1">
                <a:solidFill>
                  <a:srgbClr val="002060"/>
                </a:solidFill>
              </a:rPr>
              <a:t>повысить уровень агрессии </a:t>
            </a:r>
            <a:r>
              <a:rPr lang="ru-RU" sz="2000" b="1">
                <a:solidFill>
                  <a:srgbClr val="002060"/>
                </a:solidFill>
              </a:rPr>
              <a:t>у </a:t>
            </a:r>
            <a:r>
              <a:rPr lang="ru-RU" sz="2000" b="1" smtClean="0">
                <a:solidFill>
                  <a:srgbClr val="002060"/>
                </a:solidFill>
              </a:rPr>
              <a:t>дошкольника; </a:t>
            </a:r>
            <a:endParaRPr lang="ru-RU" sz="2000" b="1">
              <a:solidFill>
                <a:srgbClr val="002060"/>
              </a:solidFill>
            </a:endParaRPr>
          </a:p>
          <a:p>
            <a:pPr algn="just"/>
            <a:r>
              <a:rPr lang="ru-RU" sz="2000" b="1" smtClean="0">
                <a:solidFill>
                  <a:srgbClr val="002060"/>
                </a:solidFill>
              </a:rPr>
              <a:t>время </a:t>
            </a:r>
            <a:r>
              <a:rPr lang="ru-RU" sz="2000" b="1">
                <a:solidFill>
                  <a:srgbClr val="002060"/>
                </a:solidFill>
              </a:rPr>
              <a:t>использования гаджетов обратно коррелирует с уровнем </a:t>
            </a:r>
            <a:r>
              <a:rPr lang="ru-RU" sz="2000" b="1" i="1">
                <a:solidFill>
                  <a:srgbClr val="002060"/>
                </a:solidFill>
              </a:rPr>
              <a:t>развития социальных навыков</a:t>
            </a:r>
            <a:r>
              <a:rPr lang="ru-RU" sz="2000" b="1">
                <a:solidFill>
                  <a:srgbClr val="002060"/>
                </a:solidFill>
              </a:rPr>
              <a:t>, тогда как время игр на свежем воздухе прямо коррелирует с уровнем социальных </a:t>
            </a:r>
            <a:r>
              <a:rPr lang="ru-RU" sz="2000" b="1" smtClean="0">
                <a:solidFill>
                  <a:srgbClr val="002060"/>
                </a:solidFill>
              </a:rPr>
              <a:t>навыков; </a:t>
            </a:r>
            <a:endParaRPr lang="ru-RU" sz="2000" b="1">
              <a:solidFill>
                <a:srgbClr val="002060"/>
              </a:solidFill>
            </a:endParaRPr>
          </a:p>
          <a:p>
            <a:pPr algn="just"/>
            <a:r>
              <a:rPr lang="ru-RU" sz="2000" b="1" smtClean="0">
                <a:solidFill>
                  <a:srgbClr val="002060"/>
                </a:solidFill>
              </a:rPr>
              <a:t>увеличение </a:t>
            </a:r>
            <a:r>
              <a:rPr lang="ru-RU" sz="2000" b="1">
                <a:solidFill>
                  <a:srgbClr val="002060"/>
                </a:solidFill>
              </a:rPr>
              <a:t>экранного времени и взаимодействие с гаджетом перед сном оказывают влияние на </a:t>
            </a:r>
            <a:r>
              <a:rPr lang="ru-RU" sz="2000" b="1" i="1">
                <a:solidFill>
                  <a:srgbClr val="002060"/>
                </a:solidFill>
              </a:rPr>
              <a:t>качество </a:t>
            </a:r>
            <a:r>
              <a:rPr lang="ru-RU" sz="2000" b="1" i="1" smtClean="0">
                <a:solidFill>
                  <a:srgbClr val="002060"/>
                </a:solidFill>
              </a:rPr>
              <a:t>сна</a:t>
            </a:r>
            <a:r>
              <a:rPr lang="ru-RU" sz="2000" b="1" smtClean="0">
                <a:solidFill>
                  <a:srgbClr val="002060"/>
                </a:solidFill>
              </a:rPr>
              <a:t>; </a:t>
            </a:r>
            <a:endParaRPr lang="ru-RU" sz="2000" b="1">
              <a:solidFill>
                <a:srgbClr val="002060"/>
              </a:solidFill>
            </a:endParaRPr>
          </a:p>
          <a:p>
            <a:pPr algn="just"/>
            <a:r>
              <a:rPr lang="ru-RU" sz="2000" b="1" smtClean="0">
                <a:solidFill>
                  <a:srgbClr val="002060"/>
                </a:solidFill>
              </a:rPr>
              <a:t>наличие </a:t>
            </a:r>
            <a:r>
              <a:rPr lang="ru-RU" sz="2000" b="1">
                <a:solidFill>
                  <a:srgbClr val="002060"/>
                </a:solidFill>
              </a:rPr>
              <a:t>телевизора в столовой или взаимодействие с гаджетом во время еды влияет на </a:t>
            </a:r>
            <a:r>
              <a:rPr lang="ru-RU" sz="2000" b="1" i="1">
                <a:solidFill>
                  <a:srgbClr val="002060"/>
                </a:solidFill>
              </a:rPr>
              <a:t>возможность </a:t>
            </a:r>
            <a:r>
              <a:rPr lang="ru-RU" sz="2000" b="1" i="1" smtClean="0">
                <a:solidFill>
                  <a:srgbClr val="002060"/>
                </a:solidFill>
              </a:rPr>
              <a:t>ожирения</a:t>
            </a:r>
            <a:r>
              <a:rPr lang="ru-RU" sz="2000" b="1" smtClean="0">
                <a:solidFill>
                  <a:srgbClr val="002060"/>
                </a:solidFill>
              </a:rPr>
              <a:t>; </a:t>
            </a:r>
            <a:endParaRPr lang="ru-RU" sz="2000" b="1">
              <a:solidFill>
                <a:srgbClr val="002060"/>
              </a:solidFill>
            </a:endParaRPr>
          </a:p>
          <a:p>
            <a:pPr algn="just"/>
            <a:r>
              <a:rPr lang="ru-RU" sz="2000" b="1" smtClean="0">
                <a:solidFill>
                  <a:srgbClr val="002060"/>
                </a:solidFill>
              </a:rPr>
              <a:t>выявлена </a:t>
            </a:r>
            <a:r>
              <a:rPr lang="ru-RU" sz="2000" b="1">
                <a:solidFill>
                  <a:srgbClr val="002060"/>
                </a:solidFill>
              </a:rPr>
              <a:t>обратная зависимость между развитием </a:t>
            </a:r>
            <a:r>
              <a:rPr lang="ru-RU" sz="2000" b="1" i="1">
                <a:solidFill>
                  <a:srgbClr val="002060"/>
                </a:solidFill>
              </a:rPr>
              <a:t>эмоциональной сферы ребенка </a:t>
            </a:r>
            <a:r>
              <a:rPr lang="ru-RU" sz="2000" b="1">
                <a:solidFill>
                  <a:srgbClr val="002060"/>
                </a:solidFill>
              </a:rPr>
              <a:t>и его экранным </a:t>
            </a:r>
            <a:r>
              <a:rPr lang="ru-RU" sz="2000" b="1" smtClean="0">
                <a:solidFill>
                  <a:srgbClr val="002060"/>
                </a:solidFill>
              </a:rPr>
              <a:t>временем; </a:t>
            </a:r>
            <a:endParaRPr lang="ru-RU" sz="2000" b="1">
              <a:solidFill>
                <a:srgbClr val="002060"/>
              </a:solidFill>
            </a:endParaRPr>
          </a:p>
          <a:p>
            <a:pPr algn="just"/>
            <a:r>
              <a:rPr lang="ru-RU" sz="2000" b="1" smtClean="0">
                <a:solidFill>
                  <a:srgbClr val="002060"/>
                </a:solidFill>
              </a:rPr>
              <a:t>выявлена </a:t>
            </a:r>
            <a:r>
              <a:rPr lang="ru-RU" sz="2000" b="1">
                <a:solidFill>
                  <a:srgbClr val="002060"/>
                </a:solidFill>
              </a:rPr>
              <a:t>обратная зависимость между </a:t>
            </a:r>
            <a:r>
              <a:rPr lang="ru-RU" sz="2000" b="1" i="1">
                <a:solidFill>
                  <a:srgbClr val="002060"/>
                </a:solidFill>
              </a:rPr>
              <a:t>расширением словарного запаса ребенка </a:t>
            </a:r>
            <a:r>
              <a:rPr lang="ru-RU" sz="2000" b="1">
                <a:solidFill>
                  <a:srgbClr val="002060"/>
                </a:solidFill>
              </a:rPr>
              <a:t>и его экранным </a:t>
            </a:r>
            <a:r>
              <a:rPr lang="ru-RU" sz="2000" b="1" smtClean="0">
                <a:solidFill>
                  <a:srgbClr val="002060"/>
                </a:solidFill>
              </a:rPr>
              <a:t>временем; </a:t>
            </a:r>
            <a:endParaRPr lang="ru-RU" sz="2000" b="1">
              <a:solidFill>
                <a:srgbClr val="002060"/>
              </a:solidFill>
            </a:endParaRPr>
          </a:p>
          <a:p>
            <a:pPr algn="just"/>
            <a:r>
              <a:rPr lang="ru-RU" sz="2000" b="1" smtClean="0">
                <a:solidFill>
                  <a:srgbClr val="002060"/>
                </a:solidFill>
              </a:rPr>
              <a:t>выявлена </a:t>
            </a:r>
            <a:r>
              <a:rPr lang="ru-RU" sz="2000" b="1">
                <a:solidFill>
                  <a:srgbClr val="002060"/>
                </a:solidFill>
              </a:rPr>
              <a:t>обратная зависимость между </a:t>
            </a:r>
            <a:r>
              <a:rPr lang="ru-RU" sz="2000" b="1" i="1">
                <a:solidFill>
                  <a:srgbClr val="002060"/>
                </a:solidFill>
              </a:rPr>
              <a:t>качеством игры </a:t>
            </a:r>
            <a:r>
              <a:rPr lang="ru-RU" sz="2000" b="1">
                <a:solidFill>
                  <a:srgbClr val="002060"/>
                </a:solidFill>
              </a:rPr>
              <a:t>дошкольника и его экранным </a:t>
            </a:r>
            <a:r>
              <a:rPr lang="ru-RU" sz="2000" b="1" smtClean="0">
                <a:solidFill>
                  <a:srgbClr val="002060"/>
                </a:solidFill>
              </a:rPr>
              <a:t>временем. </a:t>
            </a:r>
            <a:endParaRPr lang="ru-RU" sz="2000" b="1">
              <a:solidFill>
                <a:srgbClr val="00206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8" y="41668"/>
            <a:ext cx="1691680" cy="1403648"/>
          </a:xfrm>
          <a:prstGeom prst="rect">
            <a:avLst/>
          </a:prstGeom>
        </p:spPr>
      </p:pic>
    </p:spTree>
    <p:extLst>
      <p:ext uri="{BB962C8B-B14F-4D97-AF65-F5344CB8AC3E}">
        <p14:creationId xmlns:p14="http://schemas.microsoft.com/office/powerpoint/2010/main" val="1610494867"/>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1"/>
          </p:nvPr>
        </p:nvSpPr>
        <p:spPr>
          <a:xfrm>
            <a:off x="457200" y="1124744"/>
            <a:ext cx="8229600" cy="5001419"/>
          </a:xfrm>
        </p:spPr>
        <p:txBody>
          <a:bodyPr>
            <a:normAutofit/>
          </a:bodyPr>
          <a:lstStyle/>
          <a:p>
            <a:pPr marL="0" indent="0" algn="ctr">
              <a:buNone/>
            </a:pPr>
            <a:r>
              <a:rPr lang="ru-RU" smtClean="0"/>
              <a:t>«</a:t>
            </a:r>
            <a:r>
              <a:rPr lang="ru-RU"/>
              <a:t>САНИТАРНО-ЭПИДЕМИОЛОГИЧЕСКИЕ ТРЕБОВАНИЯ К ОРГАНИЗАЦИЯМ ВОСПИТАНИЯ И ОБУЧЕНИЯ, ОТДЫХА И ОЗДОРОВЛЕНИЯ ДЕТЕЙ И МОЛОДЕЖИ» </a:t>
            </a:r>
            <a:r>
              <a:rPr lang="ru-RU" smtClean="0"/>
              <a:t> СанПиН2.4.3648-20 </a:t>
            </a:r>
            <a:r>
              <a:rPr lang="ru-RU"/>
              <a:t>от 28.09.2020 № </a:t>
            </a:r>
            <a:r>
              <a:rPr lang="ru-RU" smtClean="0"/>
              <a:t>28</a:t>
            </a:r>
          </a:p>
          <a:p>
            <a:pPr marL="0" indent="0" algn="ctr">
              <a:buNone/>
            </a:pPr>
            <a:endParaRPr lang="ru-RU" smtClean="0"/>
          </a:p>
          <a:p>
            <a:pPr marL="0" indent="0" algn="just">
              <a:buNone/>
            </a:pPr>
            <a:r>
              <a:rPr lang="ru-RU" b="1" smtClean="0">
                <a:solidFill>
                  <a:srgbClr val="002060"/>
                </a:solidFill>
              </a:rPr>
              <a:t>2.10.2 …продолжительность непрерывного использования экрана не должна превышать для детей  5-7 лет - 5-7 минут.</a:t>
            </a:r>
          </a:p>
          <a:p>
            <a:pPr marL="0" indent="0" algn="just">
              <a:buNone/>
            </a:pPr>
            <a:endParaRPr lang="ru-RU" b="1">
              <a:solidFill>
                <a:srgbClr val="002060"/>
              </a:solidFill>
            </a:endParaRPr>
          </a:p>
        </p:txBody>
      </p:sp>
      <p:pic>
        <p:nvPicPr>
          <p:cNvPr id="3076" name="Picture 4" descr="счастливый ребенок с помощью мобильного устройства PNG , таблетка, Дети,  играть в PNG картинки и пнг рисунок для бесплатной загрузки"/>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912" y="5013176"/>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07826"/>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sz="3600" smtClean="0">
                <a:solidFill>
                  <a:srgbClr val="002060"/>
                </a:solidFill>
                <a:effectLst/>
              </a:rPr>
              <a:t>Электронные образовательные ресурсы:</a:t>
            </a:r>
            <a:r>
              <a:rPr lang="ru-RU" sz="3600" smtClean="0">
                <a:effectLst/>
              </a:rPr>
              <a:t> </a:t>
            </a:r>
            <a:endParaRPr lang="ru-RU"/>
          </a:p>
        </p:txBody>
      </p:sp>
      <p:sp>
        <p:nvSpPr>
          <p:cNvPr id="3" name="Объект 2"/>
          <p:cNvSpPr>
            <a:spLocks noGrp="1"/>
          </p:cNvSpPr>
          <p:nvPr>
            <p:ph idx="1"/>
          </p:nvPr>
        </p:nvSpPr>
        <p:spPr/>
        <p:txBody>
          <a:bodyPr>
            <a:normAutofit lnSpcReduction="10000"/>
          </a:bodyPr>
          <a:lstStyle/>
          <a:p>
            <a:pPr lvl="0" algn="just"/>
            <a:r>
              <a:rPr lang="ru-RU" b="1">
                <a:solidFill>
                  <a:srgbClr val="002060"/>
                </a:solidFill>
              </a:rPr>
              <a:t>ресурсы федеральных образовательных порталов, предназначенные для некоммерческого использования в системе образования Российской Федерации; </a:t>
            </a:r>
          </a:p>
          <a:p>
            <a:pPr lvl="0" algn="just"/>
            <a:r>
              <a:rPr lang="ru-RU" b="1">
                <a:solidFill>
                  <a:srgbClr val="002060"/>
                </a:solidFill>
              </a:rPr>
              <a:t>методические электронные издания, приобретаемые для оборудования кабинета педагога-психолога; </a:t>
            </a:r>
          </a:p>
          <a:p>
            <a:pPr lvl="0" algn="just"/>
            <a:r>
              <a:rPr lang="ru-RU" b="1">
                <a:solidFill>
                  <a:srgbClr val="002060"/>
                </a:solidFill>
              </a:rPr>
              <a:t>ресурсы, разработанные другими педагогами-психологами (медиарелаксации, медиапрезентации).</a:t>
            </a:r>
          </a:p>
          <a:p>
            <a:endParaRPr lang="ru-RU"/>
          </a:p>
        </p:txBody>
      </p:sp>
    </p:spTree>
    <p:extLst>
      <p:ext uri="{BB962C8B-B14F-4D97-AF65-F5344CB8AC3E}">
        <p14:creationId xmlns:p14="http://schemas.microsoft.com/office/powerpoint/2010/main" val="4196633131"/>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Интерактивная программа «Психоблиц» </a:t>
            </a:r>
          </a:p>
        </p:txBody>
      </p:sp>
      <p:sp>
        <p:nvSpPr>
          <p:cNvPr id="3" name="Объект 2"/>
          <p:cNvSpPr>
            <a:spLocks noGrp="1"/>
          </p:cNvSpPr>
          <p:nvPr>
            <p:ph idx="1"/>
          </p:nvPr>
        </p:nvSpPr>
        <p:spPr>
          <a:xfrm>
            <a:off x="457200" y="1634836"/>
            <a:ext cx="8229600" cy="4491327"/>
          </a:xfrm>
        </p:spPr>
        <p:txBody>
          <a:bodyPr>
            <a:normAutofit/>
          </a:bodyPr>
          <a:lstStyle/>
          <a:p>
            <a:pPr marL="0" indent="0" algn="just">
              <a:buNone/>
            </a:pPr>
            <a:r>
              <a:rPr lang="ru-RU" sz="2000" b="1" smtClean="0">
                <a:solidFill>
                  <a:srgbClr val="002060"/>
                </a:solidFill>
              </a:rPr>
              <a:t>помогает </a:t>
            </a:r>
            <a:r>
              <a:rPr lang="ru-RU" sz="2000" b="1">
                <a:solidFill>
                  <a:srgbClr val="002060"/>
                </a:solidFill>
              </a:rPr>
              <a:t>провести психолого-педагогическое обследование, выявить психологическую и социальную готовность ребенка к школе, подготовить заключение для родителей.</a:t>
            </a:r>
          </a:p>
          <a:p>
            <a:pPr marL="0" indent="0" algn="just" fontAlgn="base">
              <a:buNone/>
            </a:pPr>
            <a:r>
              <a:rPr lang="ru-RU" sz="2000" b="1">
                <a:solidFill>
                  <a:srgbClr val="002060"/>
                </a:solidFill>
              </a:rPr>
              <a:t>С помощью этой программы оценивается:</a:t>
            </a:r>
          </a:p>
          <a:p>
            <a:pPr lvl="0" fontAlgn="base"/>
            <a:r>
              <a:rPr lang="ru-RU" sz="2000" b="1">
                <a:solidFill>
                  <a:srgbClr val="002060"/>
                </a:solidFill>
              </a:rPr>
              <a:t>Объем учебных навыков;</a:t>
            </a:r>
          </a:p>
          <a:p>
            <a:pPr lvl="0" fontAlgn="base"/>
            <a:r>
              <a:rPr lang="ru-RU" sz="2000" b="1">
                <a:solidFill>
                  <a:srgbClr val="002060"/>
                </a:solidFill>
              </a:rPr>
              <a:t>Уровень развития высших психических функций;</a:t>
            </a:r>
          </a:p>
          <a:p>
            <a:pPr lvl="0" fontAlgn="base"/>
            <a:r>
              <a:rPr lang="ru-RU" sz="2000" b="1">
                <a:solidFill>
                  <a:srgbClr val="002060"/>
                </a:solidFill>
              </a:rPr>
              <a:t>Особенности поведения и коммуникации;</a:t>
            </a:r>
          </a:p>
          <a:p>
            <a:pPr lvl="0" fontAlgn="base"/>
            <a:r>
              <a:rPr lang="ru-RU" sz="2000" b="1">
                <a:solidFill>
                  <a:srgbClr val="002060"/>
                </a:solidFill>
              </a:rPr>
              <a:t>Мотивационная готовность к обучению в школе.</a:t>
            </a:r>
          </a:p>
          <a:p>
            <a:endParaRPr lang="ru-RU">
              <a:solidFill>
                <a:schemeClr val="accent4">
                  <a:lumMod val="50000"/>
                </a:schemeClr>
              </a:solidFill>
            </a:endParaRPr>
          </a:p>
        </p:txBody>
      </p:sp>
      <p:pic>
        <p:nvPicPr>
          <p:cNvPr id="6146" name="Picture 2" descr="Программа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3808" y="4581128"/>
            <a:ext cx="3131296" cy="191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3344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Интерактивная программа «Психоблиц» </a:t>
            </a:r>
          </a:p>
        </p:txBody>
      </p:sp>
      <p:sp>
        <p:nvSpPr>
          <p:cNvPr id="3" name="Объект 2"/>
          <p:cNvSpPr>
            <a:spLocks noGrp="1"/>
          </p:cNvSpPr>
          <p:nvPr>
            <p:ph idx="1"/>
          </p:nvPr>
        </p:nvSpPr>
        <p:spPr/>
        <p:txBody>
          <a:bodyPr>
            <a:normAutofit fontScale="92500" lnSpcReduction="20000"/>
          </a:bodyPr>
          <a:lstStyle/>
          <a:p>
            <a:pPr algn="just" fontAlgn="base"/>
            <a:r>
              <a:rPr lang="ru-RU" b="1" smtClean="0">
                <a:solidFill>
                  <a:srgbClr val="002060"/>
                </a:solidFill>
              </a:rPr>
              <a:t>Игра </a:t>
            </a:r>
            <a:r>
              <a:rPr lang="ru-RU" b="1">
                <a:solidFill>
                  <a:srgbClr val="002060"/>
                </a:solidFill>
              </a:rPr>
              <a:t>«Прыжки в воду» развивает умение сосредотачиваться на инструкции для нахождения заданной цели, запоминать предыдущие действия.</a:t>
            </a:r>
          </a:p>
          <a:p>
            <a:pPr algn="just"/>
            <a:r>
              <a:rPr lang="ru-RU" b="1" smtClean="0">
                <a:solidFill>
                  <a:srgbClr val="002060"/>
                </a:solidFill>
              </a:rPr>
              <a:t>В </a:t>
            </a:r>
            <a:r>
              <a:rPr lang="ru-RU" b="1">
                <a:solidFill>
                  <a:srgbClr val="002060"/>
                </a:solidFill>
              </a:rPr>
              <a:t>игре «Ручные привидения» веселые привидения из волшебного замка просят выполнять движения руками вместе с ними. </a:t>
            </a:r>
            <a:endParaRPr lang="ru-RU" b="1" smtClean="0">
              <a:solidFill>
                <a:srgbClr val="002060"/>
              </a:solidFill>
            </a:endParaRPr>
          </a:p>
          <a:p>
            <a:pPr algn="just"/>
            <a:r>
              <a:rPr lang="ru-RU" b="1" smtClean="0">
                <a:solidFill>
                  <a:srgbClr val="002060"/>
                </a:solidFill>
              </a:rPr>
              <a:t>Умение </a:t>
            </a:r>
            <a:r>
              <a:rPr lang="ru-RU" b="1">
                <a:solidFill>
                  <a:srgbClr val="002060"/>
                </a:solidFill>
              </a:rPr>
              <a:t>ориентироваться на плоскости, повторить и освоить понятия «верх-низ», «право-лево», - все это легко сделать в компании с Пиратом, который ищет клад в игре «Пират и клад». Самый внимательный и умеющий слушать обязательно отыщет волшебный сундук с сокровищами.</a:t>
            </a:r>
          </a:p>
          <a:p>
            <a:pPr algn="just"/>
            <a:endParaRPr lang="ru-RU" b="1">
              <a:solidFill>
                <a:srgbClr val="002060"/>
              </a:solidFill>
            </a:endParaRPr>
          </a:p>
        </p:txBody>
      </p:sp>
    </p:spTree>
    <p:extLst>
      <p:ext uri="{BB962C8B-B14F-4D97-AF65-F5344CB8AC3E}">
        <p14:creationId xmlns:p14="http://schemas.microsoft.com/office/powerpoint/2010/main" val="1197578994"/>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Интерактивная программа «Психоблиц» </a:t>
            </a:r>
          </a:p>
        </p:txBody>
      </p:sp>
      <p:sp>
        <p:nvSpPr>
          <p:cNvPr id="3" name="Объект 2"/>
          <p:cNvSpPr>
            <a:spLocks noGrp="1"/>
          </p:cNvSpPr>
          <p:nvPr>
            <p:ph idx="1"/>
          </p:nvPr>
        </p:nvSpPr>
        <p:spPr/>
        <p:txBody>
          <a:bodyPr>
            <a:normAutofit/>
          </a:bodyPr>
          <a:lstStyle/>
          <a:p>
            <a:pPr algn="just" fontAlgn="base"/>
            <a:r>
              <a:rPr lang="ru-RU" b="1" smtClean="0">
                <a:solidFill>
                  <a:srgbClr val="002060"/>
                </a:solidFill>
              </a:rPr>
              <a:t>Игра </a:t>
            </a:r>
            <a:r>
              <a:rPr lang="ru-RU" b="1">
                <a:solidFill>
                  <a:srgbClr val="002060"/>
                </a:solidFill>
              </a:rPr>
              <a:t>«Беличий переполох» закрепляет умения запоминать и сравнивать числа легко и интересно, в компании двух веселых Белок. </a:t>
            </a:r>
          </a:p>
          <a:p>
            <a:pPr algn="just" fontAlgn="base"/>
            <a:r>
              <a:rPr lang="ru-RU" b="1">
                <a:solidFill>
                  <a:srgbClr val="002060"/>
                </a:solidFill>
              </a:rPr>
              <a:t>Всем знакома игра «Четвертый лишний». </a:t>
            </a:r>
            <a:r>
              <a:rPr lang="ru-RU" b="1" smtClean="0">
                <a:solidFill>
                  <a:srgbClr val="002060"/>
                </a:solidFill>
              </a:rPr>
              <a:t>Лексический </a:t>
            </a:r>
            <a:r>
              <a:rPr lang="ru-RU" b="1">
                <a:solidFill>
                  <a:srgbClr val="002060"/>
                </a:solidFill>
              </a:rPr>
              <a:t>материал подобран так, что выбор «лишней» картинки далеко не однозначен. Победителю игры, по окончанию, выдается заслуженная награда. </a:t>
            </a:r>
            <a:endParaRPr lang="ru-RU" b="1" smtClean="0">
              <a:solidFill>
                <a:srgbClr val="002060"/>
              </a:solidFill>
            </a:endParaRPr>
          </a:p>
          <a:p>
            <a:pPr algn="just" fontAlgn="base"/>
            <a:endParaRPr lang="ru-RU" b="1">
              <a:solidFill>
                <a:srgbClr val="002060"/>
              </a:solidFill>
            </a:endParaRPr>
          </a:p>
        </p:txBody>
      </p:sp>
    </p:spTree>
    <p:extLst>
      <p:ext uri="{BB962C8B-B14F-4D97-AF65-F5344CB8AC3E}">
        <p14:creationId xmlns:p14="http://schemas.microsoft.com/office/powerpoint/2010/main" val="367347587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611560" y="404664"/>
            <a:ext cx="8229600" cy="1728192"/>
          </a:xfrm>
        </p:spPr>
        <p:txBody>
          <a:bodyPr>
            <a:noAutofit/>
          </a:bodyPr>
          <a:lstStyle/>
          <a:p>
            <a:br>
              <a:rPr lang="ru-RU" sz="2400" smtClean="0">
                <a:solidFill>
                  <a:srgbClr val="002060"/>
                </a:solidFill>
                <a:effectLst/>
              </a:rPr>
            </a:br>
            <a:r>
              <a:rPr lang="ru-RU" sz="2400" smtClean="0">
                <a:solidFill>
                  <a:srgbClr val="002060"/>
                </a:solidFill>
                <a:effectLst/>
              </a:rPr>
              <a:t>Концепция развития </a:t>
            </a:r>
            <a:r>
              <a:rPr lang="ru-RU" sz="2400">
                <a:solidFill>
                  <a:srgbClr val="002060"/>
                </a:solidFill>
                <a:effectLst/>
              </a:rPr>
              <a:t>психологической службы в системе общего образования и среднего профессионального образования в Российской Федерации </a:t>
            </a:r>
            <a:r>
              <a:rPr lang="ru-RU" sz="2400" smtClean="0">
                <a:solidFill>
                  <a:srgbClr val="002060"/>
                </a:solidFill>
                <a:effectLst/>
              </a:rPr>
              <a:t>на </a:t>
            </a:r>
            <a:r>
              <a:rPr lang="ru-RU" sz="2400">
                <a:solidFill>
                  <a:srgbClr val="002060"/>
                </a:solidFill>
                <a:effectLst/>
              </a:rPr>
              <a:t>период до 2025 </a:t>
            </a:r>
            <a:r>
              <a:rPr lang="ru-RU" sz="2400" smtClean="0">
                <a:solidFill>
                  <a:srgbClr val="002060"/>
                </a:solidFill>
                <a:effectLst/>
              </a:rPr>
              <a:t>года от </a:t>
            </a:r>
            <a:r>
              <a:rPr lang="ru-RU" sz="2400">
                <a:solidFill>
                  <a:srgbClr val="002060"/>
                </a:solidFill>
                <a:effectLst/>
              </a:rPr>
              <a:t>2</a:t>
            </a:r>
            <a:r>
              <a:rPr lang="ru-RU" sz="2400" smtClean="0">
                <a:solidFill>
                  <a:srgbClr val="002060"/>
                </a:solidFill>
                <a:effectLst/>
              </a:rPr>
              <a:t>0 </a:t>
            </a:r>
            <a:r>
              <a:rPr lang="ru-RU" sz="2400">
                <a:solidFill>
                  <a:srgbClr val="002060"/>
                </a:solidFill>
                <a:effectLst/>
              </a:rPr>
              <a:t>мая 2022 г. N СК-7/07вн</a:t>
            </a:r>
            <a:br>
              <a:rPr lang="ru-RU" sz="2400">
                <a:solidFill>
                  <a:srgbClr val="002060"/>
                </a:solidFill>
                <a:effectLst/>
              </a:rPr>
            </a:br>
            <a:br>
              <a:rPr lang="ru-RU" sz="2400">
                <a:solidFill>
                  <a:srgbClr val="002060"/>
                </a:solidFill>
                <a:effectLst/>
              </a:rPr>
            </a:br>
            <a:br>
              <a:rPr lang="ru-RU" sz="1800">
                <a:solidFill>
                  <a:srgbClr val="002060"/>
                </a:solidFill>
                <a:effectLst/>
              </a:rPr>
            </a:br>
            <a:endParaRPr lang="ru-RU" sz="1800">
              <a:solidFill>
                <a:srgbClr val="002060"/>
              </a:solidFill>
              <a:effectLst/>
            </a:endParaRPr>
          </a:p>
        </p:txBody>
      </p:sp>
      <p:sp>
        <p:nvSpPr>
          <p:cNvPr id="3" name="Объект 2"/>
          <p:cNvSpPr>
            <a:spLocks noGrp="1"/>
          </p:cNvSpPr>
          <p:nvPr>
            <p:ph idx="1"/>
          </p:nvPr>
        </p:nvSpPr>
        <p:spPr>
          <a:xfrm>
            <a:off x="395536" y="2132856"/>
            <a:ext cx="8229600" cy="4525963"/>
          </a:xfrm>
        </p:spPr>
        <p:txBody>
          <a:bodyPr>
            <a:normAutofit/>
          </a:bodyPr>
          <a:lstStyle/>
          <a:p>
            <a:pPr marL="0" indent="0" algn="just">
              <a:buNone/>
            </a:pPr>
            <a:r>
              <a:rPr lang="ru-RU" sz="2600" smtClean="0">
                <a:solidFill>
                  <a:srgbClr val="002060"/>
                </a:solidFill>
              </a:rPr>
              <a:t>      </a:t>
            </a:r>
            <a:r>
              <a:rPr lang="ru-RU" sz="2400" smtClean="0">
                <a:solidFill>
                  <a:srgbClr val="002060"/>
                </a:solidFill>
              </a:rPr>
              <a:t>В </a:t>
            </a:r>
            <a:r>
              <a:rPr lang="ru-RU" sz="2400">
                <a:solidFill>
                  <a:srgbClr val="002060"/>
                </a:solidFill>
              </a:rPr>
              <a:t>рамках достижения национальных целей развития Российской </a:t>
            </a:r>
            <a:r>
              <a:rPr lang="ru-RU" sz="2400" smtClean="0">
                <a:solidFill>
                  <a:srgbClr val="002060"/>
                </a:solidFill>
              </a:rPr>
              <a:t>Федерации</a:t>
            </a:r>
            <a:r>
              <a:rPr lang="ru-RU" sz="2400" b="1"/>
              <a:t> </a:t>
            </a:r>
            <a:r>
              <a:rPr lang="ru-RU" sz="2400" smtClean="0"/>
              <a:t>(Указ </a:t>
            </a:r>
            <a:r>
              <a:rPr lang="ru-RU" sz="2400"/>
              <a:t>Президента Российской Федерации от 21 июля 2020 г. N 474 </a:t>
            </a:r>
            <a:r>
              <a:rPr lang="ru-RU" sz="2400" smtClean="0"/>
              <a:t>«О </a:t>
            </a:r>
            <a:r>
              <a:rPr lang="ru-RU" sz="2400"/>
              <a:t>национальных целях развития Российской Федерации на период до 2030 </a:t>
            </a:r>
            <a:r>
              <a:rPr lang="ru-RU" sz="2400" smtClean="0"/>
              <a:t>года»)</a:t>
            </a:r>
            <a:r>
              <a:rPr lang="ru-RU" sz="2400" smtClean="0">
                <a:solidFill>
                  <a:srgbClr val="002060"/>
                </a:solidFill>
              </a:rPr>
              <a:t>: </a:t>
            </a:r>
            <a:r>
              <a:rPr lang="ru-RU" sz="2400">
                <a:solidFill>
                  <a:srgbClr val="002060"/>
                </a:solidFill>
              </a:rPr>
              <a:t>"сохранение населения, здоровье и благополучие людей", "возможности для самореализации и развития талантов" сформулирована </a:t>
            </a:r>
            <a:r>
              <a:rPr lang="ru-RU" sz="2400" b="1">
                <a:solidFill>
                  <a:srgbClr val="002060"/>
                </a:solidFill>
              </a:rPr>
              <a:t>цель деятельности психологической службы </a:t>
            </a:r>
            <a:r>
              <a:rPr lang="ru-RU" sz="2400">
                <a:solidFill>
                  <a:srgbClr val="002060"/>
                </a:solidFill>
              </a:rPr>
              <a:t>- создание условий для успешного развития каждого ребенка, его образования, воспитания, социализации и самореализации в социально позитивных видах деятельности.</a:t>
            </a:r>
          </a:p>
          <a:p>
            <a:endParaRPr lang="ru-RU"/>
          </a:p>
        </p:txBody>
      </p:sp>
    </p:spTree>
    <p:extLst>
      <p:ext uri="{BB962C8B-B14F-4D97-AF65-F5344CB8AC3E}">
        <p14:creationId xmlns:p14="http://schemas.microsoft.com/office/powerpoint/2010/main" val="4034639122"/>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Интерактивная программа «Психоблиц» </a:t>
            </a:r>
          </a:p>
        </p:txBody>
      </p:sp>
      <p:sp>
        <p:nvSpPr>
          <p:cNvPr id="3" name="Объект 2"/>
          <p:cNvSpPr>
            <a:spLocks noGrp="1"/>
          </p:cNvSpPr>
          <p:nvPr>
            <p:ph idx="1"/>
          </p:nvPr>
        </p:nvSpPr>
        <p:spPr/>
        <p:txBody>
          <a:bodyPr>
            <a:normAutofit/>
          </a:bodyPr>
          <a:lstStyle/>
          <a:p>
            <a:pPr algn="just" fontAlgn="base"/>
            <a:r>
              <a:rPr lang="ru-RU" b="1" smtClean="0">
                <a:solidFill>
                  <a:srgbClr val="002060"/>
                </a:solidFill>
              </a:rPr>
              <a:t>Игра </a:t>
            </a:r>
            <a:r>
              <a:rPr lang="ru-RU" b="1">
                <a:solidFill>
                  <a:srgbClr val="002060"/>
                </a:solidFill>
              </a:rPr>
              <a:t>«А ты так можешь?» используется как для обследования моторики ребёнка, так и для проведения физкультминутки на индивидуальных и групповых занятиях. Ребенок или психолог выбирают персонаж, за которым надо повторять движения. </a:t>
            </a:r>
            <a:r>
              <a:rPr lang="ru-RU" b="1" smtClean="0">
                <a:solidFill>
                  <a:srgbClr val="002060"/>
                </a:solidFill>
              </a:rPr>
              <a:t>Стихи </a:t>
            </a:r>
            <a:r>
              <a:rPr lang="ru-RU" b="1">
                <a:solidFill>
                  <a:srgbClr val="002060"/>
                </a:solidFill>
              </a:rPr>
              <a:t>и музыка помогают внести в такие занятия элемент логоритмики.</a:t>
            </a:r>
          </a:p>
          <a:p>
            <a:pPr marL="0" indent="0" algn="just" fontAlgn="base">
              <a:buNone/>
            </a:pPr>
            <a:endParaRPr lang="ru-RU" b="1">
              <a:solidFill>
                <a:srgbClr val="002060"/>
              </a:solidFill>
            </a:endParaRPr>
          </a:p>
        </p:txBody>
      </p:sp>
    </p:spTree>
    <p:extLst>
      <p:ext uri="{BB962C8B-B14F-4D97-AF65-F5344CB8AC3E}">
        <p14:creationId xmlns:p14="http://schemas.microsoft.com/office/powerpoint/2010/main" val="94783690"/>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П</a:t>
            </a:r>
            <a:r>
              <a:rPr lang="ru-RU" smtClean="0">
                <a:solidFill>
                  <a:srgbClr val="002060"/>
                </a:solidFill>
                <a:effectLst/>
              </a:rPr>
              <a:t>рограмма </a:t>
            </a:r>
            <a:br>
              <a:rPr lang="ru-RU" smtClean="0">
                <a:solidFill>
                  <a:srgbClr val="002060"/>
                </a:solidFill>
                <a:effectLst/>
              </a:rPr>
            </a:br>
            <a:r>
              <a:rPr lang="ru-RU" smtClean="0">
                <a:solidFill>
                  <a:srgbClr val="002060"/>
                </a:solidFill>
                <a:effectLst/>
              </a:rPr>
              <a:t>«</a:t>
            </a:r>
            <a:r>
              <a:rPr lang="ru-RU">
                <a:solidFill>
                  <a:srgbClr val="002060"/>
                </a:solidFill>
                <a:effectLst/>
              </a:rPr>
              <a:t>Внимание, память, логика»</a:t>
            </a:r>
          </a:p>
        </p:txBody>
      </p:sp>
      <p:sp>
        <p:nvSpPr>
          <p:cNvPr id="3" name="Объект 2"/>
          <p:cNvSpPr>
            <a:spLocks noGrp="1"/>
          </p:cNvSpPr>
          <p:nvPr>
            <p:ph idx="1"/>
          </p:nvPr>
        </p:nvSpPr>
        <p:spPr>
          <a:xfrm>
            <a:off x="457200" y="1600200"/>
            <a:ext cx="6203032" cy="4997151"/>
          </a:xfrm>
        </p:spPr>
        <p:txBody>
          <a:bodyPr>
            <a:normAutofit fontScale="85000" lnSpcReduction="10000"/>
          </a:bodyPr>
          <a:lstStyle/>
          <a:p>
            <a:pPr marL="0" indent="0" algn="just" fontAlgn="base">
              <a:buNone/>
            </a:pPr>
            <a:r>
              <a:rPr lang="ru-RU" smtClean="0">
                <a:solidFill>
                  <a:srgbClr val="002060"/>
                </a:solidFill>
              </a:rPr>
              <a:t>    Набор </a:t>
            </a:r>
            <a:r>
              <a:rPr lang="ru-RU">
                <a:solidFill>
                  <a:srgbClr val="002060"/>
                </a:solidFill>
              </a:rPr>
              <a:t>из 24 интерактивных игр для развития когнитивных навыков ребенка.</a:t>
            </a:r>
          </a:p>
          <a:p>
            <a:pPr marL="0" indent="0" algn="just">
              <a:buNone/>
            </a:pPr>
            <a:r>
              <a:rPr lang="ru-RU" b="1">
                <a:solidFill>
                  <a:srgbClr val="002060"/>
                </a:solidFill>
              </a:rPr>
              <a:t>Игры помогают развить следующие психические процессы: память, внимание, восприятие, пространственное и логическое мышление, а также моторику ребенка. </a:t>
            </a:r>
          </a:p>
          <a:p>
            <a:pPr marL="0" indent="0" algn="just">
              <a:buNone/>
            </a:pPr>
            <a:r>
              <a:rPr lang="ru-RU" b="1" i="1">
                <a:solidFill>
                  <a:srgbClr val="002060"/>
                </a:solidFill>
              </a:rPr>
              <a:t>Мотивация детей:</a:t>
            </a:r>
            <a:r>
              <a:rPr lang="ru-RU" b="1">
                <a:solidFill>
                  <a:srgbClr val="002060"/>
                </a:solidFill>
              </a:rPr>
              <a:t> у каждой игры сказочный сюжет, который поможет заинтересовать ребенка и удержать его внимание на задаче. </a:t>
            </a:r>
          </a:p>
          <a:p>
            <a:pPr marL="0" indent="0" algn="just">
              <a:buNone/>
            </a:pPr>
            <a:r>
              <a:rPr lang="ru-RU" b="1" i="1">
                <a:solidFill>
                  <a:srgbClr val="002060"/>
                </a:solidFill>
              </a:rPr>
              <a:t>Адаптация к ребенку:</a:t>
            </a:r>
            <a:r>
              <a:rPr lang="ru-RU" b="1">
                <a:solidFill>
                  <a:srgbClr val="002060"/>
                </a:solidFill>
              </a:rPr>
              <a:t> в некоторых играх есть настройки, которые помогут адаптировать задачу под индивидуальные особенности ребенка.</a:t>
            </a:r>
          </a:p>
        </p:txBody>
      </p:sp>
      <p:pic>
        <p:nvPicPr>
          <p:cNvPr id="7170" name="Picture 2" descr="Флешка "/>
          <p:cNvPicPr>
            <a:picLocks noChangeAspect="1" noChangeArrowheads="1"/>
          </p:cNvPicPr>
          <p:nvPr/>
        </p:nvPicPr>
        <p:blipFill>
          <a:blip r:embed="rId2">
            <a:extLst>
              <a:ext uri="{28A0092B-C50C-407E-A947-70E740481C1C}">
                <a14:useLocalDpi xmlns:a14="http://schemas.microsoft.com/office/drawing/2010/main" val="0"/>
              </a:ext>
            </a:extLst>
          </a:blip>
          <a:srcRect l="54748"/>
          <a:stretch>
            <a:fillRect/>
          </a:stretch>
        </p:blipFill>
        <p:spPr bwMode="auto">
          <a:xfrm>
            <a:off x="7092280" y="3356992"/>
            <a:ext cx="1740595" cy="234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5239"/>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П</a:t>
            </a:r>
            <a:r>
              <a:rPr lang="ru-RU" smtClean="0">
                <a:solidFill>
                  <a:srgbClr val="002060"/>
                </a:solidFill>
                <a:effectLst/>
              </a:rPr>
              <a:t>рограмма </a:t>
            </a:r>
            <a:br>
              <a:rPr lang="ru-RU" smtClean="0">
                <a:solidFill>
                  <a:srgbClr val="002060"/>
                </a:solidFill>
                <a:effectLst/>
              </a:rPr>
            </a:br>
            <a:r>
              <a:rPr lang="ru-RU" smtClean="0">
                <a:solidFill>
                  <a:srgbClr val="002060"/>
                </a:solidFill>
                <a:effectLst/>
              </a:rPr>
              <a:t>«</a:t>
            </a:r>
            <a:r>
              <a:rPr lang="ru-RU">
                <a:solidFill>
                  <a:srgbClr val="002060"/>
                </a:solidFill>
                <a:effectLst/>
              </a:rPr>
              <a:t>Внимание, память, логика»</a:t>
            </a:r>
          </a:p>
        </p:txBody>
      </p:sp>
      <p:sp>
        <p:nvSpPr>
          <p:cNvPr id="3" name="Объект 2"/>
          <p:cNvSpPr>
            <a:spLocks noGrp="1"/>
          </p:cNvSpPr>
          <p:nvPr>
            <p:ph idx="1"/>
          </p:nvPr>
        </p:nvSpPr>
        <p:spPr/>
        <p:txBody>
          <a:bodyPr>
            <a:normAutofit fontScale="85000" lnSpcReduction="20000"/>
          </a:bodyPr>
          <a:lstStyle/>
          <a:p>
            <a:pPr marL="0" indent="0" algn="just" fontAlgn="base">
              <a:buNone/>
            </a:pPr>
            <a:r>
              <a:rPr lang="ru-RU">
                <a:solidFill>
                  <a:srgbClr val="002060"/>
                </a:solidFill>
              </a:rPr>
              <a:t>П</a:t>
            </a:r>
            <a:r>
              <a:rPr lang="ru-RU" b="1">
                <a:solidFill>
                  <a:srgbClr val="002060"/>
                </a:solidFill>
              </a:rPr>
              <a:t>рограмма состоит из следующих блоков игр:</a:t>
            </a:r>
          </a:p>
          <a:p>
            <a:pPr marL="0" indent="0" algn="just" fontAlgn="base">
              <a:buNone/>
            </a:pPr>
            <a:r>
              <a:rPr lang="ru-RU" b="1" i="1">
                <a:solidFill>
                  <a:srgbClr val="002060"/>
                </a:solidFill>
              </a:rPr>
              <a:t>Слуховое внимание, 5 игр («Кушать подано», «Тир-выбивалка», «Чудеса на полянке» и др.).</a:t>
            </a:r>
            <a:endParaRPr lang="ru-RU" b="1">
              <a:solidFill>
                <a:srgbClr val="002060"/>
              </a:solidFill>
            </a:endParaRPr>
          </a:p>
          <a:p>
            <a:pPr marL="0" indent="0" algn="just" fontAlgn="base">
              <a:buNone/>
            </a:pPr>
            <a:r>
              <a:rPr lang="ru-RU" b="1">
                <a:solidFill>
                  <a:srgbClr val="002060"/>
                </a:solidFill>
              </a:rPr>
              <a:t>Задания в этом блоке похожи: ребенок слушает указания диктора и выполняет их. Сложность зависит от конкретной игры.</a:t>
            </a:r>
          </a:p>
          <a:p>
            <a:pPr marL="0" indent="0" algn="just" fontAlgn="base">
              <a:buNone/>
            </a:pPr>
            <a:r>
              <a:rPr lang="ru-RU" b="1">
                <a:solidFill>
                  <a:srgbClr val="002060"/>
                </a:solidFill>
              </a:rPr>
              <a:t>Например, </a:t>
            </a:r>
            <a:r>
              <a:rPr lang="ru-RU" b="1" smtClean="0">
                <a:solidFill>
                  <a:srgbClr val="002060"/>
                </a:solidFill>
              </a:rPr>
              <a:t>игра </a:t>
            </a:r>
            <a:r>
              <a:rPr lang="ru-RU" b="1">
                <a:solidFill>
                  <a:srgbClr val="002060"/>
                </a:solidFill>
              </a:rPr>
              <a:t>с шапками: надо найти котенка под шапкой с белым ободком или зеленым, с заячьими ушками или хвостиком жирафа.</a:t>
            </a:r>
          </a:p>
          <a:p>
            <a:pPr marL="0" indent="0" algn="just" fontAlgn="base">
              <a:buNone/>
            </a:pPr>
            <a:r>
              <a:rPr lang="ru-RU" b="1">
                <a:solidFill>
                  <a:srgbClr val="002060"/>
                </a:solidFill>
              </a:rPr>
              <a:t>Старшим дошкольникам подойдет соревнование на скорость с пылесосами: надо выбрать предметы с определенным признаком (синие, съедобные или шерстяные), сосчитать их и нажать на верную цифру.</a:t>
            </a:r>
          </a:p>
        </p:txBody>
      </p:sp>
    </p:spTree>
    <p:extLst>
      <p:ext uri="{BB962C8B-B14F-4D97-AF65-F5344CB8AC3E}">
        <p14:creationId xmlns:p14="http://schemas.microsoft.com/office/powerpoint/2010/main" val="3937682426"/>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П</a:t>
            </a:r>
            <a:r>
              <a:rPr lang="ru-RU" smtClean="0">
                <a:solidFill>
                  <a:srgbClr val="002060"/>
                </a:solidFill>
                <a:effectLst/>
              </a:rPr>
              <a:t>рограмма </a:t>
            </a:r>
            <a:br>
              <a:rPr lang="ru-RU" smtClean="0">
                <a:solidFill>
                  <a:srgbClr val="002060"/>
                </a:solidFill>
                <a:effectLst/>
              </a:rPr>
            </a:br>
            <a:r>
              <a:rPr lang="ru-RU" smtClean="0">
                <a:solidFill>
                  <a:srgbClr val="002060"/>
                </a:solidFill>
                <a:effectLst/>
              </a:rPr>
              <a:t>«</a:t>
            </a:r>
            <a:r>
              <a:rPr lang="ru-RU">
                <a:solidFill>
                  <a:srgbClr val="002060"/>
                </a:solidFill>
                <a:effectLst/>
              </a:rPr>
              <a:t>Внимание, память, логика»</a:t>
            </a:r>
          </a:p>
        </p:txBody>
      </p:sp>
      <p:sp>
        <p:nvSpPr>
          <p:cNvPr id="3" name="Объект 2"/>
          <p:cNvSpPr>
            <a:spLocks noGrp="1"/>
          </p:cNvSpPr>
          <p:nvPr>
            <p:ph idx="1"/>
          </p:nvPr>
        </p:nvSpPr>
        <p:spPr>
          <a:xfrm>
            <a:off x="457200" y="1600200"/>
            <a:ext cx="8229600" cy="4997152"/>
          </a:xfrm>
        </p:spPr>
        <p:txBody>
          <a:bodyPr>
            <a:normAutofit fontScale="62500" lnSpcReduction="20000"/>
          </a:bodyPr>
          <a:lstStyle/>
          <a:p>
            <a:pPr algn="just" fontAlgn="base"/>
            <a:r>
              <a:rPr lang="ru-RU" sz="3400" b="1" i="1">
                <a:solidFill>
                  <a:srgbClr val="002060"/>
                </a:solidFill>
              </a:rPr>
              <a:t>Моторика и глазомер, 4 игры («Бегом за жуком», «Новосел» и др.).</a:t>
            </a:r>
            <a:endParaRPr lang="ru-RU" sz="3400" b="1">
              <a:solidFill>
                <a:srgbClr val="002060"/>
              </a:solidFill>
            </a:endParaRPr>
          </a:p>
          <a:p>
            <a:pPr algn="just" fontAlgn="base"/>
            <a:r>
              <a:rPr lang="ru-RU" sz="3400" b="1">
                <a:solidFill>
                  <a:srgbClr val="002060"/>
                </a:solidFill>
              </a:rPr>
              <a:t>Игры в этом разделе развивают глазомер, мелкую и крупную моторику, навык управления мышкой.</a:t>
            </a:r>
          </a:p>
          <a:p>
            <a:pPr algn="just" fontAlgn="base"/>
            <a:r>
              <a:rPr lang="ru-RU" sz="3400" b="1">
                <a:solidFill>
                  <a:srgbClr val="002060"/>
                </a:solidFill>
              </a:rPr>
              <a:t>Задания разнообразные: закрасить стены дома, следовать мышкой за жучком на экране и выполнять различные движения стоя.</a:t>
            </a:r>
          </a:p>
          <a:p>
            <a:pPr algn="just" fontAlgn="base"/>
            <a:r>
              <a:rPr lang="ru-RU" sz="3400" b="1">
                <a:solidFill>
                  <a:srgbClr val="002060"/>
                </a:solidFill>
              </a:rPr>
              <a:t>В играх с мышкой можно выбрать размер указателя: чем он больше, тем проще ребенку.</a:t>
            </a:r>
          </a:p>
          <a:p>
            <a:pPr algn="just" fontAlgn="base"/>
            <a:r>
              <a:rPr lang="ru-RU" sz="3400" b="1" i="1">
                <a:solidFill>
                  <a:srgbClr val="002060"/>
                </a:solidFill>
              </a:rPr>
              <a:t>Пространственное мышление, 4 игры («Дружные гусеницы», </a:t>
            </a:r>
            <a:r>
              <a:rPr lang="ru-RU" sz="3400" b="1" i="1" smtClean="0">
                <a:solidFill>
                  <a:srgbClr val="002060"/>
                </a:solidFill>
              </a:rPr>
              <a:t>«</a:t>
            </a:r>
            <a:r>
              <a:rPr lang="ru-RU" sz="3400" b="1" i="1">
                <a:solidFill>
                  <a:srgbClr val="002060"/>
                </a:solidFill>
              </a:rPr>
              <a:t>Секретная паутинка», «Разбитая чашка</a:t>
            </a:r>
            <a:r>
              <a:rPr lang="ru-RU" sz="3400" b="1" i="1" smtClean="0">
                <a:solidFill>
                  <a:srgbClr val="002060"/>
                </a:solidFill>
              </a:rPr>
              <a:t>» и др.).</a:t>
            </a:r>
            <a:r>
              <a:rPr lang="ru-RU" sz="3400" b="1" smtClean="0">
                <a:solidFill>
                  <a:srgbClr val="002060"/>
                </a:solidFill>
              </a:rPr>
              <a:t> </a:t>
            </a:r>
            <a:r>
              <a:rPr lang="ru-RU" sz="3400" b="1">
                <a:solidFill>
                  <a:srgbClr val="002060"/>
                </a:solidFill>
              </a:rPr>
              <a:t>Ребенок учится работать на пространстве листа — отступать клеточки вправо, влево, вверх или вниз. Расставлять предметы, отображая образец зеркально. Собирать предмет по контурам. Соотносить предметы по форме и цвету и соединять их в определенной последовательности.</a:t>
            </a:r>
          </a:p>
          <a:p>
            <a:pPr marL="0" indent="0" fontAlgn="base">
              <a:buNone/>
            </a:pPr>
            <a:endParaRPr lang="ru-RU"/>
          </a:p>
        </p:txBody>
      </p:sp>
    </p:spTree>
    <p:extLst>
      <p:ext uri="{BB962C8B-B14F-4D97-AF65-F5344CB8AC3E}">
        <p14:creationId xmlns:p14="http://schemas.microsoft.com/office/powerpoint/2010/main" val="3252915775"/>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a:solidFill>
                  <a:srgbClr val="002060"/>
                </a:solidFill>
                <a:effectLst/>
              </a:rPr>
              <a:t>П</a:t>
            </a:r>
            <a:r>
              <a:rPr lang="ru-RU" smtClean="0">
                <a:solidFill>
                  <a:srgbClr val="002060"/>
                </a:solidFill>
                <a:effectLst/>
              </a:rPr>
              <a:t>рограмма </a:t>
            </a:r>
            <a:br>
              <a:rPr lang="ru-RU" smtClean="0">
                <a:solidFill>
                  <a:srgbClr val="002060"/>
                </a:solidFill>
                <a:effectLst/>
              </a:rPr>
            </a:br>
            <a:r>
              <a:rPr lang="ru-RU" smtClean="0">
                <a:solidFill>
                  <a:srgbClr val="002060"/>
                </a:solidFill>
                <a:effectLst/>
              </a:rPr>
              <a:t>«</a:t>
            </a:r>
            <a:r>
              <a:rPr lang="ru-RU">
                <a:solidFill>
                  <a:srgbClr val="002060"/>
                </a:solidFill>
                <a:effectLst/>
              </a:rPr>
              <a:t>Внимание, память, логика»</a:t>
            </a:r>
          </a:p>
        </p:txBody>
      </p:sp>
      <p:sp>
        <p:nvSpPr>
          <p:cNvPr id="3" name="Объект 2"/>
          <p:cNvSpPr>
            <a:spLocks noGrp="1"/>
          </p:cNvSpPr>
          <p:nvPr>
            <p:ph idx="1"/>
          </p:nvPr>
        </p:nvSpPr>
        <p:spPr/>
        <p:txBody>
          <a:bodyPr>
            <a:normAutofit fontScale="85000" lnSpcReduction="20000"/>
          </a:bodyPr>
          <a:lstStyle/>
          <a:p>
            <a:pPr algn="just" fontAlgn="base"/>
            <a:r>
              <a:rPr lang="ru-RU" b="1" i="1" smtClean="0">
                <a:solidFill>
                  <a:srgbClr val="002060"/>
                </a:solidFill>
              </a:rPr>
              <a:t>Зрительная </a:t>
            </a:r>
            <a:r>
              <a:rPr lang="ru-RU" b="1" i="1">
                <a:solidFill>
                  <a:srgbClr val="002060"/>
                </a:solidFill>
              </a:rPr>
              <a:t>память, 7 игр («Близкие родственники», «Ветерок-озорник», «Модный удав», «Переменка» и др.).</a:t>
            </a:r>
            <a:endParaRPr lang="ru-RU" b="1">
              <a:solidFill>
                <a:srgbClr val="002060"/>
              </a:solidFill>
            </a:endParaRPr>
          </a:p>
          <a:p>
            <a:pPr algn="just" fontAlgn="base"/>
            <a:r>
              <a:rPr lang="ru-RU" b="1">
                <a:solidFill>
                  <a:srgbClr val="002060"/>
                </a:solidFill>
              </a:rPr>
              <a:t>В этих играх ребенок запоминает </a:t>
            </a:r>
            <a:r>
              <a:rPr lang="ru-RU" b="1" smtClean="0">
                <a:solidFill>
                  <a:srgbClr val="002060"/>
                </a:solidFill>
              </a:rPr>
              <a:t>пары, </a:t>
            </a:r>
            <a:r>
              <a:rPr lang="ru-RU" b="1">
                <a:solidFill>
                  <a:srgbClr val="002060"/>
                </a:solidFill>
              </a:rPr>
              <a:t>последовательность и расположение предметов, собирает пазлы, учится соотносить целое и части, ищет различия между картинками, находит предметы определенной формы и цвета.</a:t>
            </a:r>
          </a:p>
          <a:p>
            <a:pPr algn="just" fontAlgn="base"/>
            <a:r>
              <a:rPr lang="ru-RU" b="1" i="1">
                <a:solidFill>
                  <a:srgbClr val="002060"/>
                </a:solidFill>
              </a:rPr>
              <a:t>Логическое мышление, 4 игры («Болотная свадьба», «Дорожные работы», «Невнимательный художник», «Кто лишний?»).</a:t>
            </a:r>
            <a:endParaRPr lang="ru-RU" b="1">
              <a:solidFill>
                <a:srgbClr val="002060"/>
              </a:solidFill>
            </a:endParaRPr>
          </a:p>
          <a:p>
            <a:pPr algn="just" fontAlgn="base"/>
            <a:r>
              <a:rPr lang="ru-RU" b="1">
                <a:solidFill>
                  <a:srgbClr val="002060"/>
                </a:solidFill>
              </a:rPr>
              <a:t>В играх ребенок подбирает оттенок и форму предмета по образцу, находит </a:t>
            </a:r>
            <a:r>
              <a:rPr lang="ru-RU" b="1" smtClean="0">
                <a:solidFill>
                  <a:srgbClr val="002060"/>
                </a:solidFill>
              </a:rPr>
              <a:t>и </a:t>
            </a:r>
            <a:r>
              <a:rPr lang="ru-RU" b="1">
                <a:solidFill>
                  <a:srgbClr val="002060"/>
                </a:solidFill>
              </a:rPr>
              <a:t>выкладывает последовательность.</a:t>
            </a:r>
          </a:p>
        </p:txBody>
      </p:sp>
    </p:spTree>
    <p:extLst>
      <p:ext uri="{BB962C8B-B14F-4D97-AF65-F5344CB8AC3E}">
        <p14:creationId xmlns:p14="http://schemas.microsoft.com/office/powerpoint/2010/main" val="236700654"/>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3600" smtClean="0">
                <a:solidFill>
                  <a:srgbClr val="002060"/>
                </a:solidFill>
                <a:effectLst/>
              </a:rPr>
              <a:t>Программа</a:t>
            </a:r>
            <a:endParaRPr lang="ru-RU" sz="3600">
              <a:solidFill>
                <a:srgbClr val="002060"/>
              </a:solidFill>
              <a:effectLst/>
            </a:endParaRPr>
          </a:p>
        </p:txBody>
      </p:sp>
      <p:pic>
        <p:nvPicPr>
          <p:cNvPr id="4" name="Объект 3"/>
          <p:cNvPicPr>
            <a:picLocks noGrp="1" noChangeAspect="1"/>
          </p:cNvPicPr>
          <p:nvPr>
            <p:ph idx="1"/>
          </p:nvPr>
        </p:nvPicPr>
        <p:blipFill>
          <a:blip r:embed="rId2"/>
          <a:stretch>
            <a:fillRect/>
          </a:stretch>
        </p:blipFill>
        <p:spPr>
          <a:xfrm>
            <a:off x="2249051" y="1600200"/>
            <a:ext cx="4645897" cy="4525963"/>
          </a:xfrm>
          <a:prstGeom prst="rect">
            <a:avLst/>
          </a:prstGeom>
        </p:spPr>
      </p:pic>
    </p:spTree>
    <p:extLst>
      <p:ext uri="{BB962C8B-B14F-4D97-AF65-F5344CB8AC3E}">
        <p14:creationId xmlns:p14="http://schemas.microsoft.com/office/powerpoint/2010/main" val="3376315217"/>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r>
              <a:rPr lang="ru-RU" sz="3600" b="1">
                <a:solidFill>
                  <a:srgbClr val="002060"/>
                </a:solidFill>
              </a:rPr>
              <a:t>Мышление и память, 5 игр</a:t>
            </a:r>
            <a:br>
              <a:rPr lang="ru-RU" sz="3600" b="1">
                <a:solidFill>
                  <a:srgbClr val="002060"/>
                </a:solidFill>
              </a:rPr>
            </a:br>
            <a:endParaRPr lang="ru-RU" sz="3600" b="1">
              <a:solidFill>
                <a:srgbClr val="002060"/>
              </a:solidFill>
            </a:endParaRPr>
          </a:p>
        </p:txBody>
      </p:sp>
      <p:sp>
        <p:nvSpPr>
          <p:cNvPr id="3" name="Объект 2"/>
          <p:cNvSpPr>
            <a:spLocks noGrp="1"/>
          </p:cNvSpPr>
          <p:nvPr>
            <p:ph sz="half" idx="1"/>
          </p:nvPr>
        </p:nvSpPr>
        <p:spPr>
          <a:xfrm>
            <a:off x="4648200" y="1417638"/>
            <a:ext cx="4172272" cy="5251722"/>
          </a:xfrm>
        </p:spPr>
        <p:txBody>
          <a:bodyPr>
            <a:normAutofit fontScale="92500" lnSpcReduction="20000"/>
          </a:bodyPr>
          <a:lstStyle/>
          <a:p>
            <a:pPr marL="0" indent="0" algn="just" fontAlgn="base">
              <a:buNone/>
            </a:pPr>
            <a:r>
              <a:rPr lang="ru-RU" b="1" smtClean="0">
                <a:solidFill>
                  <a:srgbClr val="002060"/>
                </a:solidFill>
              </a:rPr>
              <a:t>   Игры </a:t>
            </a:r>
            <a:r>
              <a:rPr lang="ru-RU" b="1">
                <a:solidFill>
                  <a:srgbClr val="002060"/>
                </a:solidFill>
              </a:rPr>
              <a:t>в этом блоке развивают зрительное внимание, ориентацию в пространстве, логическое мышление и умение выполнять действия в заданном порядке. В играх ребенок </a:t>
            </a:r>
            <a:r>
              <a:rPr lang="ru-RU" b="1" smtClean="0">
                <a:solidFill>
                  <a:srgbClr val="002060"/>
                </a:solidFill>
              </a:rPr>
              <a:t>запоминает расположение </a:t>
            </a:r>
            <a:r>
              <a:rPr lang="ru-RU" b="1">
                <a:solidFill>
                  <a:srgbClr val="002060"/>
                </a:solidFill>
              </a:rPr>
              <a:t>предметов, находит картинки по инструкции, выбирает предметы в указанной последовательности и работает с понятием «лево-право».</a:t>
            </a:r>
          </a:p>
          <a:p>
            <a:endParaRPr lang="ru-RU"/>
          </a:p>
        </p:txBody>
      </p:sp>
      <p:pic>
        <p:nvPicPr>
          <p:cNvPr id="1028" name="Picture 4" descr="https://mersibo.ru/sites/default/files/screenshots/%D0%9B%D0%B5%D0%B4%D0%B5%D0%BD%D1%86%D1%8B.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23528" y="1868341"/>
            <a:ext cx="4038600" cy="302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12911"/>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pPr fontAlgn="base"/>
            <a:r>
              <a:rPr lang="ru-RU" sz="3600" b="1">
                <a:solidFill>
                  <a:srgbClr val="002060"/>
                </a:solidFill>
              </a:rPr>
              <a:t>Зрительное восприятие, 4 игры</a:t>
            </a:r>
          </a:p>
        </p:txBody>
      </p:sp>
      <p:sp>
        <p:nvSpPr>
          <p:cNvPr id="3" name="Объект 2"/>
          <p:cNvSpPr>
            <a:spLocks noGrp="1"/>
          </p:cNvSpPr>
          <p:nvPr>
            <p:ph sz="half" idx="1"/>
          </p:nvPr>
        </p:nvSpPr>
        <p:spPr>
          <a:xfrm>
            <a:off x="4139952" y="1417638"/>
            <a:ext cx="4824536" cy="5251722"/>
          </a:xfrm>
        </p:spPr>
        <p:txBody>
          <a:bodyPr>
            <a:normAutofit/>
          </a:bodyPr>
          <a:lstStyle/>
          <a:p>
            <a:pPr marL="0" indent="0" algn="just" fontAlgn="base">
              <a:buNone/>
            </a:pPr>
            <a:r>
              <a:rPr lang="ru-RU" b="1" smtClean="0">
                <a:solidFill>
                  <a:srgbClr val="002060"/>
                </a:solidFill>
              </a:rPr>
              <a:t>    </a:t>
            </a:r>
            <a:r>
              <a:rPr lang="ru-RU" sz="2700" b="1" smtClean="0">
                <a:solidFill>
                  <a:srgbClr val="002060"/>
                </a:solidFill>
              </a:rPr>
              <a:t>Игры </a:t>
            </a:r>
            <a:r>
              <a:rPr lang="ru-RU" sz="2700" b="1">
                <a:solidFill>
                  <a:srgbClr val="002060"/>
                </a:solidFill>
              </a:rPr>
              <a:t>из этого блока помогут ребенку развить зрительное внимание, социально-бытовую </a:t>
            </a:r>
            <a:r>
              <a:rPr lang="ru-RU" sz="2700" b="1" smtClean="0">
                <a:solidFill>
                  <a:srgbClr val="002060"/>
                </a:solidFill>
              </a:rPr>
              <a:t>ориентировку, концентрацию </a:t>
            </a:r>
            <a:r>
              <a:rPr lang="ru-RU" sz="2700" b="1">
                <a:solidFill>
                  <a:srgbClr val="002060"/>
                </a:solidFill>
              </a:rPr>
              <a:t>внимания, целостность восприятия, навык порядкового счета, научат составлять простые фразы, различать предметы на цветном фоне, определять предмет по расплывчатой картинке.</a:t>
            </a:r>
          </a:p>
          <a:p>
            <a:pPr algn="just"/>
            <a:endParaRPr lang="ru-RU" b="1">
              <a:solidFill>
                <a:srgbClr val="002060"/>
              </a:solidFill>
            </a:endParaRPr>
          </a:p>
        </p:txBody>
      </p:sp>
      <p:pic>
        <p:nvPicPr>
          <p:cNvPr id="3076" name="Picture 4" descr="https://mersibo.ru/sites/default/files/fproduct_additional/%D1%84%D0%BE%D0%BD%D0%B5%D0%BC%D0%B0%D1%82%D0%B8%D0%BA%D0%B0%20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1734174"/>
            <a:ext cx="4032448" cy="34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15569"/>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pPr fontAlgn="base"/>
            <a:r>
              <a:rPr lang="ru-RU" sz="3600" b="1">
                <a:solidFill>
                  <a:srgbClr val="002060"/>
                </a:solidFill>
              </a:rPr>
              <a:t>Фонематическое восприятие, 2 игры</a:t>
            </a:r>
          </a:p>
        </p:txBody>
      </p:sp>
      <p:sp>
        <p:nvSpPr>
          <p:cNvPr id="3" name="Объект 2"/>
          <p:cNvSpPr>
            <a:spLocks noGrp="1"/>
          </p:cNvSpPr>
          <p:nvPr>
            <p:ph sz="half" idx="1"/>
          </p:nvPr>
        </p:nvSpPr>
        <p:spPr>
          <a:xfrm>
            <a:off x="5004048" y="1417638"/>
            <a:ext cx="3682752" cy="5251722"/>
          </a:xfrm>
        </p:spPr>
        <p:txBody>
          <a:bodyPr>
            <a:normAutofit/>
          </a:bodyPr>
          <a:lstStyle/>
          <a:p>
            <a:pPr marL="0" indent="0" algn="just" fontAlgn="base">
              <a:buNone/>
            </a:pPr>
            <a:r>
              <a:rPr lang="ru-RU" b="1" smtClean="0">
                <a:solidFill>
                  <a:srgbClr val="002060"/>
                </a:solidFill>
              </a:rPr>
              <a:t>    В </a:t>
            </a:r>
            <a:r>
              <a:rPr lang="ru-RU" b="1">
                <a:solidFill>
                  <a:srgbClr val="002060"/>
                </a:solidFill>
              </a:rPr>
              <a:t>играх ребенок учится на слух выделять «лишний» звук в цепочке и точно повторять последовательность слогов.</a:t>
            </a:r>
          </a:p>
        </p:txBody>
      </p:sp>
      <p:pic>
        <p:nvPicPr>
          <p:cNvPr id="4100" name="Picture 4" descr="https://mersibo.ru/sites/default/files/fproduct_additional/%D1%84%D0%BE%D0%BD%D0%B5%D0%BC%D0%B0%D1%82%D0%B8%D0%BA%D0%B0.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7774" y="2060848"/>
            <a:ext cx="3910426" cy="294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18235"/>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Autofit/>
          </a:bodyPr>
          <a:lstStyle/>
          <a:p>
            <a:pPr fontAlgn="base"/>
            <a:r>
              <a:rPr lang="ru-RU" sz="3600" b="1">
                <a:solidFill>
                  <a:srgbClr val="002060"/>
                </a:solidFill>
              </a:rPr>
              <a:t>Эмоциональный </a:t>
            </a:r>
            <a:r>
              <a:rPr lang="ru-RU" sz="3600" b="1" smtClean="0">
                <a:solidFill>
                  <a:srgbClr val="002060"/>
                </a:solidFill>
              </a:rPr>
              <a:t>интеллект, </a:t>
            </a:r>
            <a:r>
              <a:rPr lang="ru-RU" sz="3600" b="1">
                <a:solidFill>
                  <a:srgbClr val="002060"/>
                </a:solidFill>
              </a:rPr>
              <a:t>2 игры</a:t>
            </a:r>
          </a:p>
        </p:txBody>
      </p:sp>
      <p:sp>
        <p:nvSpPr>
          <p:cNvPr id="3" name="Объект 2"/>
          <p:cNvSpPr>
            <a:spLocks noGrp="1"/>
          </p:cNvSpPr>
          <p:nvPr>
            <p:ph sz="half" idx="1"/>
          </p:nvPr>
        </p:nvSpPr>
        <p:spPr>
          <a:xfrm>
            <a:off x="323528" y="1417638"/>
            <a:ext cx="4536504" cy="5251722"/>
          </a:xfrm>
        </p:spPr>
        <p:txBody>
          <a:bodyPr>
            <a:noAutofit/>
          </a:bodyPr>
          <a:lstStyle/>
          <a:p>
            <a:pPr marL="0" indent="0" algn="just" fontAlgn="base">
              <a:buNone/>
            </a:pPr>
            <a:r>
              <a:rPr lang="ru-RU" sz="2500" b="1">
                <a:solidFill>
                  <a:srgbClr val="002060"/>
                </a:solidFill>
              </a:rPr>
              <a:t> </a:t>
            </a:r>
            <a:r>
              <a:rPr lang="ru-RU" sz="2500" b="1" smtClean="0">
                <a:solidFill>
                  <a:srgbClr val="002060"/>
                </a:solidFill>
              </a:rPr>
              <a:t>   Игры </a:t>
            </a:r>
            <a:r>
              <a:rPr lang="ru-RU" sz="2500" b="1">
                <a:solidFill>
                  <a:srgbClr val="002060"/>
                </a:solidFill>
              </a:rPr>
              <a:t>в этом блоке работают над эмоциональным интеллектом ребенка, развивают его эмпатию, способность понимать эмоции и настроение других людей. В играх ребенок подбирает соответствующие смайлики к фотографиям людей или к описанию ситуации.</a:t>
            </a:r>
          </a:p>
        </p:txBody>
      </p:sp>
      <p:pic>
        <p:nvPicPr>
          <p:cNvPr id="5122" name="Picture 2" descr="https://mersibo.ru/sites/default/files/styles/product_tab_games_screens/public/%D0%A4%D0%BE%D1%82%D0%BE%D1%81%D0%BC%D0%B0%D0%B9%D0%BB.PNG?itok=GJ2E8jY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6056" y="2060848"/>
            <a:ext cx="381479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4289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solidFill>
                  <a:srgbClr val="000066"/>
                </a:solidFill>
                <a:effectLst/>
              </a:rPr>
              <a:t>Целевые группы детей</a:t>
            </a:r>
          </a:p>
        </p:txBody>
      </p:sp>
      <p:sp>
        <p:nvSpPr>
          <p:cNvPr id="3" name="Объект 2"/>
          <p:cNvSpPr>
            <a:spLocks noGrp="1"/>
          </p:cNvSpPr>
          <p:nvPr>
            <p:ph idx="1"/>
          </p:nvPr>
        </p:nvSpPr>
        <p:spPr/>
        <p:txBody>
          <a:bodyPr>
            <a:normAutofit fontScale="92500"/>
          </a:bodyPr>
          <a:lstStyle/>
          <a:p>
            <a:pPr marL="0" indent="0" algn="just">
              <a:buNone/>
            </a:pPr>
            <a:r>
              <a:rPr lang="ru-RU" b="1" smtClean="0">
                <a:solidFill>
                  <a:srgbClr val="002060"/>
                </a:solidFill>
              </a:rPr>
              <a:t>I</a:t>
            </a:r>
            <a:r>
              <a:rPr lang="ru-RU" b="1">
                <a:solidFill>
                  <a:srgbClr val="002060"/>
                </a:solidFill>
              </a:rPr>
              <a:t>. Норма (нормотипичные дети и подростки с нормативным кризисом взросления</a:t>
            </a:r>
            <a:r>
              <a:rPr lang="ru-RU" b="1" smtClean="0">
                <a:solidFill>
                  <a:srgbClr val="002060"/>
                </a:solidFill>
              </a:rPr>
              <a:t>). </a:t>
            </a:r>
            <a:endParaRPr lang="ru-RU" b="1">
              <a:solidFill>
                <a:srgbClr val="002060"/>
              </a:solidFill>
            </a:endParaRPr>
          </a:p>
          <a:p>
            <a:pPr marL="0" indent="0" algn="just">
              <a:buNone/>
            </a:pPr>
            <a:r>
              <a:rPr lang="ru-RU" b="1">
                <a:solidFill>
                  <a:srgbClr val="002060"/>
                </a:solidFill>
              </a:rPr>
              <a:t>II. Дети, испытывающие трудности в </a:t>
            </a:r>
            <a:r>
              <a:rPr lang="ru-RU" b="1" smtClean="0">
                <a:solidFill>
                  <a:srgbClr val="002060"/>
                </a:solidFill>
              </a:rPr>
              <a:t>обучении.</a:t>
            </a:r>
            <a:endParaRPr lang="ru-RU" b="1">
              <a:solidFill>
                <a:srgbClr val="002060"/>
              </a:solidFill>
            </a:endParaRPr>
          </a:p>
          <a:p>
            <a:pPr marL="0" indent="0" algn="just">
              <a:buNone/>
            </a:pPr>
            <a:r>
              <a:rPr lang="ru-RU" b="1">
                <a:solidFill>
                  <a:srgbClr val="002060"/>
                </a:solidFill>
              </a:rPr>
              <a:t>III. Категории детей, нуждающиеся в особом внимании в связи с высоким риском уязвимости: </a:t>
            </a:r>
          </a:p>
          <a:p>
            <a:pPr marL="0" indent="0" algn="just">
              <a:buNone/>
            </a:pPr>
            <a:r>
              <a:rPr lang="ru-RU" b="1">
                <a:solidFill>
                  <a:srgbClr val="002060"/>
                </a:solidFill>
              </a:rPr>
              <a:t>1) Дети, находящиеся в трудной жизненной ситуации: </a:t>
            </a:r>
          </a:p>
          <a:p>
            <a:pPr marL="0" indent="0" algn="just">
              <a:buNone/>
            </a:pPr>
            <a:r>
              <a:rPr lang="ru-RU" b="1" smtClean="0">
                <a:solidFill>
                  <a:srgbClr val="002060"/>
                </a:solidFill>
              </a:rPr>
              <a:t>(дети-сироты </a:t>
            </a:r>
            <a:r>
              <a:rPr lang="ru-RU" b="1">
                <a:solidFill>
                  <a:srgbClr val="002060"/>
                </a:solidFill>
              </a:rPr>
              <a:t>и дети, оставшиеся без попечения </a:t>
            </a:r>
            <a:r>
              <a:rPr lang="ru-RU" b="1" smtClean="0">
                <a:solidFill>
                  <a:srgbClr val="002060"/>
                </a:solidFill>
              </a:rPr>
              <a:t>родителей, обучающиеся </a:t>
            </a:r>
            <a:r>
              <a:rPr lang="ru-RU" b="1">
                <a:solidFill>
                  <a:srgbClr val="002060"/>
                </a:solidFill>
              </a:rPr>
              <a:t>с ОВЗ, </a:t>
            </a:r>
            <a:r>
              <a:rPr lang="ru-RU" b="1" smtClean="0">
                <a:solidFill>
                  <a:srgbClr val="002060"/>
                </a:solidFill>
              </a:rPr>
              <a:t>дети-инвалиды, дети </a:t>
            </a:r>
            <a:r>
              <a:rPr lang="ru-RU" b="1">
                <a:solidFill>
                  <a:srgbClr val="002060"/>
                </a:solidFill>
              </a:rPr>
              <a:t>с отклоняющимся поведением </a:t>
            </a:r>
            <a:r>
              <a:rPr lang="ru-RU" b="1" smtClean="0">
                <a:solidFill>
                  <a:srgbClr val="002060"/>
                </a:solidFill>
              </a:rPr>
              <a:t>и др.)</a:t>
            </a:r>
          </a:p>
          <a:p>
            <a:pPr marL="0" indent="0" algn="just">
              <a:buNone/>
            </a:pPr>
            <a:r>
              <a:rPr lang="ru-RU" b="1" smtClean="0">
                <a:solidFill>
                  <a:srgbClr val="002060"/>
                </a:solidFill>
              </a:rPr>
              <a:t>2</a:t>
            </a:r>
            <a:r>
              <a:rPr lang="ru-RU" b="1">
                <a:solidFill>
                  <a:srgbClr val="002060"/>
                </a:solidFill>
              </a:rPr>
              <a:t>) Одаренные дети.</a:t>
            </a:r>
          </a:p>
        </p:txBody>
      </p:sp>
    </p:spTree>
    <p:extLst>
      <p:ext uri="{BB962C8B-B14F-4D97-AF65-F5344CB8AC3E}">
        <p14:creationId xmlns:p14="http://schemas.microsoft.com/office/powerpoint/2010/main" val="728721767"/>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sz="3200" b="1">
                <a:solidFill>
                  <a:srgbClr val="002060"/>
                </a:solidFill>
              </a:rPr>
              <a:t>Телесно-ориентированные упражнения, 5 игр</a:t>
            </a:r>
            <a:br>
              <a:rPr lang="ru-RU" sz="3200" b="1">
                <a:solidFill>
                  <a:srgbClr val="002060"/>
                </a:solidFill>
              </a:rPr>
            </a:br>
            <a:endParaRPr lang="ru-RU" sz="3200" b="1">
              <a:solidFill>
                <a:srgbClr val="002060"/>
              </a:solidFill>
            </a:endParaRPr>
          </a:p>
        </p:txBody>
      </p:sp>
      <p:sp>
        <p:nvSpPr>
          <p:cNvPr id="3" name="Объект 2"/>
          <p:cNvSpPr>
            <a:spLocks noGrp="1"/>
          </p:cNvSpPr>
          <p:nvPr>
            <p:ph sz="half" idx="1"/>
          </p:nvPr>
        </p:nvSpPr>
        <p:spPr>
          <a:xfrm>
            <a:off x="457200" y="1600200"/>
            <a:ext cx="4114800" cy="5141168"/>
          </a:xfrm>
        </p:spPr>
        <p:txBody>
          <a:bodyPr>
            <a:normAutofit fontScale="77500" lnSpcReduction="20000"/>
          </a:bodyPr>
          <a:lstStyle/>
          <a:p>
            <a:pPr marL="0" indent="0" algn="just" fontAlgn="base">
              <a:buNone/>
            </a:pPr>
            <a:r>
              <a:rPr lang="ru-RU" b="1" smtClean="0">
                <a:solidFill>
                  <a:srgbClr val="002060"/>
                </a:solidFill>
              </a:rPr>
              <a:t>    Этот </a:t>
            </a:r>
            <a:r>
              <a:rPr lang="ru-RU" b="1">
                <a:solidFill>
                  <a:srgbClr val="002060"/>
                </a:solidFill>
              </a:rPr>
              <a:t>блок включает в себя игры с осознанными движениями и нейропсихологическим уклоном. Они помогут освоить самомассаж, снять мышечное напряжение, активизировать межполушарные связи, пространственное мышление, развить самоконтроль и ощущения собственного тела, поработать над ритмом и речевым дыханием, научиться выполнять движения синхронно и по образцу.</a:t>
            </a:r>
          </a:p>
          <a:p>
            <a:pPr algn="just"/>
            <a:endParaRPr lang="ru-RU"/>
          </a:p>
        </p:txBody>
      </p:sp>
      <p:sp>
        <p:nvSpPr>
          <p:cNvPr id="5" name="Объект 2"/>
          <p:cNvSpPr txBox="1"/>
          <p:nvPr/>
        </p:nvSpPr>
        <p:spPr>
          <a:xfrm>
            <a:off x="4496156" y="177874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base"/>
            <a:endParaRPr lang="ru-RU"/>
          </a:p>
        </p:txBody>
      </p:sp>
      <p:pic>
        <p:nvPicPr>
          <p:cNvPr id="7" name="Picture 2" descr="https://mersibo.ru/sites/default/files/screenshots/%D0%91%D0%BE%D0%BC-%D0%9E%D0%BC.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5479" y="1916833"/>
            <a:ext cx="420400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84886"/>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2434282"/>
          </a:xfrm>
        </p:spPr>
        <p:txBody>
          <a:bodyPr>
            <a:normAutofit/>
          </a:bodyPr>
          <a:lstStyle/>
          <a:p>
            <a:pPr lvl="0" indent="450850" eaLnBrk="0" fontAlgn="base" hangingPunct="0">
              <a:spcAft>
                <a:spcPct val="0"/>
              </a:spcAft>
            </a:pPr>
            <a:r>
              <a:rPr lang="ru-RU" altLang="ru-RU" sz="2400" smtClean="0">
                <a:ln>
                  <a:noFill/>
                </a:ln>
                <a:solidFill>
                  <a:srgbClr val="002060"/>
                </a:solidFill>
                <a:effectLst/>
                <a:ea typeface="Calibri" panose="020f0502020204030204" pitchFamily="34" charset="0"/>
                <a:cs typeface="Times New Roman" panose="02020603050405020304" pitchFamily="18" charset="0"/>
              </a:rPr>
              <a:t>Динамика </a:t>
            </a:r>
            <a:r>
              <a:rPr lang="ru-RU" altLang="ru-RU" sz="2400">
                <a:ln>
                  <a:noFill/>
                </a:ln>
                <a:solidFill>
                  <a:srgbClr val="002060"/>
                </a:solidFill>
                <a:effectLst/>
                <a:ea typeface="Calibri" panose="020f0502020204030204" pitchFamily="34" charset="0"/>
                <a:cs typeface="Times New Roman" panose="02020603050405020304" pitchFamily="18" charset="0"/>
              </a:rPr>
              <a:t>формирования предпосылок </a:t>
            </a:r>
            <a:br>
              <a:rPr lang="ru-RU" altLang="ru-RU" sz="2400" smtClean="0">
                <a:ln>
                  <a:noFill/>
                </a:ln>
                <a:solidFill>
                  <a:srgbClr val="002060"/>
                </a:solidFill>
                <a:effectLst/>
                <a:ea typeface="Calibri" panose="020f0502020204030204" pitchFamily="34" charset="0"/>
                <a:cs typeface="Times New Roman" panose="02020603050405020304" pitchFamily="18" charset="0"/>
              </a:rPr>
            </a:br>
            <a:r>
              <a:rPr lang="ru-RU" altLang="ru-RU" sz="2400" smtClean="0">
                <a:ln>
                  <a:noFill/>
                </a:ln>
                <a:solidFill>
                  <a:srgbClr val="002060"/>
                </a:solidFill>
                <a:effectLst/>
                <a:ea typeface="Calibri" panose="020f0502020204030204" pitchFamily="34" charset="0"/>
                <a:cs typeface="Times New Roman" panose="02020603050405020304" pitchFamily="18" charset="0"/>
              </a:rPr>
              <a:t>к </a:t>
            </a:r>
            <a:r>
              <a:rPr lang="ru-RU" altLang="ru-RU" sz="2400">
                <a:ln>
                  <a:noFill/>
                </a:ln>
                <a:solidFill>
                  <a:srgbClr val="002060"/>
                </a:solidFill>
                <a:effectLst/>
                <a:ea typeface="Calibri" panose="020f0502020204030204" pitchFamily="34" charset="0"/>
                <a:cs typeface="Times New Roman" panose="02020603050405020304" pitchFamily="18" charset="0"/>
              </a:rPr>
              <a:t>обучению в школе выпускников ДОУ№ </a:t>
            </a:r>
            <a:r>
              <a:rPr lang="ru-RU" altLang="ru-RU" sz="2400" smtClean="0">
                <a:ln>
                  <a:noFill/>
                </a:ln>
                <a:solidFill>
                  <a:srgbClr val="002060"/>
                </a:solidFill>
                <a:effectLst/>
                <a:ea typeface="Calibri" panose="020f0502020204030204" pitchFamily="34" charset="0"/>
                <a:cs typeface="Times New Roman" panose="02020603050405020304" pitchFamily="18" charset="0"/>
              </a:rPr>
              <a:t>91</a:t>
            </a:r>
            <a:br>
              <a:rPr lang="ru-RU" altLang="ru-RU" sz="2400" smtClean="0">
                <a:ln>
                  <a:noFill/>
                </a:ln>
                <a:solidFill>
                  <a:srgbClr val="002060"/>
                </a:solidFill>
                <a:effectLst/>
                <a:ea typeface="Calibri" panose="020f0502020204030204" pitchFamily="34" charset="0"/>
                <a:cs typeface="Times New Roman" panose="02020603050405020304" pitchFamily="18" charset="0"/>
              </a:rPr>
            </a:br>
            <a:r>
              <a:rPr lang="ru-RU" altLang="ru-RU" sz="2400" smtClean="0">
                <a:ln>
                  <a:noFill/>
                </a:ln>
                <a:solidFill>
                  <a:srgbClr val="002060"/>
                </a:solidFill>
                <a:effectLst/>
                <a:ea typeface="Calibri" panose="020f0502020204030204" pitchFamily="34" charset="0"/>
                <a:cs typeface="Times New Roman" panose="02020603050405020304" pitchFamily="18" charset="0"/>
              </a:rPr>
              <a:t> </a:t>
            </a:r>
            <a:r>
              <a:rPr lang="ru-RU" altLang="ru-RU" sz="2400">
                <a:ln>
                  <a:noFill/>
                </a:ln>
                <a:solidFill>
                  <a:srgbClr val="002060"/>
                </a:solidFill>
                <a:effectLst/>
                <a:ea typeface="Calibri" panose="020f0502020204030204" pitchFamily="34" charset="0"/>
                <a:cs typeface="Times New Roman" panose="02020603050405020304" pitchFamily="18" charset="0"/>
              </a:rPr>
              <a:t>по данным диагностического обследования в мае   2022 г. </a:t>
            </a:r>
            <a:br>
              <a:rPr lang="ru-RU" altLang="ru-RU" sz="2400">
                <a:ln>
                  <a:noFill/>
                </a:ln>
                <a:solidFill>
                  <a:srgbClr val="0070C0"/>
                </a:solidFill>
                <a:effectLst/>
              </a:rPr>
            </a:br>
            <a:br>
              <a:rPr lang="ru-RU" altLang="ru-RU" sz="2000" b="0">
                <a:ln>
                  <a:noFill/>
                </a:ln>
                <a:solidFill>
                  <a:schemeClr val="tx1"/>
                </a:solidFill>
                <a:effectLst/>
              </a:rPr>
            </a:br>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392732127"/>
              </p:ext>
            </p:extLst>
          </p:nvPr>
        </p:nvGraphicFramePr>
        <p:xfrm>
          <a:off x="251521" y="1988836"/>
          <a:ext cx="8712967" cy="4680523"/>
        </p:xfrm>
        <a:graphic>
          <a:graphicData uri="http://schemas.openxmlformats.org/drawingml/2006/table">
            <a:tbl>
              <a:tblPr firstRow="1" firstCol="1" lastRow="1" lastCol="1" bandRow="1" bandCol="1">
                <a:tableStyleId>{FABFCF23-3B69-468F-B69F-88F6DE6A72F2}</a:tableStyleId>
              </a:tblPr>
              <a:tblGrid>
                <a:gridCol w="2978890">
                  <a:extLst>
                    <a:ext uri="{9D8B030D-6E8A-4147-A177-3AD203B41FA5}">
                      <a16:colId xmlns:a16="http://schemas.microsoft.com/office/drawing/2014/main" val="2636846185"/>
                    </a:ext>
                  </a:extLst>
                </a:gridCol>
                <a:gridCol w="2882512">
                  <a:extLst>
                    <a:ext uri="{9D8B030D-6E8A-4147-A177-3AD203B41FA5}">
                      <a16:colId xmlns:a16="http://schemas.microsoft.com/office/drawing/2014/main" val="836641247"/>
                    </a:ext>
                  </a:extLst>
                </a:gridCol>
                <a:gridCol w="2851565">
                  <a:extLst>
                    <a:ext uri="{9D8B030D-6E8A-4147-A177-3AD203B41FA5}">
                      <a16:colId xmlns:a16="http://schemas.microsoft.com/office/drawing/2014/main" val="2380889278"/>
                    </a:ext>
                  </a:extLst>
                </a:gridCol>
              </a:tblGrid>
              <a:tr h="924599">
                <a:tc rowSpan="2">
                  <a:txBody>
                    <a:bodyPr vert="horz" wrap="square"/>
                    <a:lstStyle/>
                    <a:p>
                      <a:pPr algn="ctr">
                        <a:lnSpc>
                          <a:spcPct val="115000"/>
                        </a:lnSpc>
                        <a:spcAft>
                          <a:spcPct val="0"/>
                        </a:spcAft>
                      </a:pPr>
                      <a:r>
                        <a:rPr lang="ru-RU" sz="2400">
                          <a:effectLst/>
                        </a:rPr>
                        <a:t>Уровни</a:t>
                      </a:r>
                    </a:p>
                    <a:p>
                      <a:pPr algn="ctr">
                        <a:lnSpc>
                          <a:spcPct val="115000"/>
                        </a:lnSpc>
                        <a:spcAft>
                          <a:spcPct val="0"/>
                        </a:spcAft>
                      </a:pPr>
                      <a:r>
                        <a:rPr lang="ru-RU" sz="2400">
                          <a:effectLst/>
                        </a:rPr>
                        <a:t>познавательного развития</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400">
                          <a:effectLst/>
                        </a:rPr>
                        <a:t>Начало уч. года</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400">
                          <a:effectLst/>
                        </a:rPr>
                        <a:t>Конец уч. года</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5008455"/>
                  </a:ext>
                </a:extLst>
              </a:tr>
              <a:tr h="982127">
                <a:tc vMerge="1">
                  <a:txBody>
                    <a:bodyPr vert="horz" wrap="square"/>
                    <a:lstStyle/>
                    <a:p>
                      <a:endParaRPr lang="ru-RU"/>
                    </a:p>
                  </a:txBody>
                  <a:tcPr/>
                </a:tc>
                <a:tc>
                  <a:txBody>
                    <a:bodyPr vert="horz" wrap="square"/>
                    <a:lstStyle/>
                    <a:p>
                      <a:pPr algn="ctr">
                        <a:lnSpc>
                          <a:spcPct val="115000"/>
                        </a:lnSpc>
                        <a:spcAft>
                          <a:spcPct val="0"/>
                        </a:spcAft>
                      </a:pPr>
                      <a:r>
                        <a:rPr lang="ru-RU" sz="2000" b="1">
                          <a:solidFill>
                            <a:schemeClr val="accent4">
                              <a:lumMod val="50000"/>
                            </a:schemeClr>
                          </a:solidFill>
                          <a:effectLst/>
                        </a:rPr>
                        <a:t>% детей</a:t>
                      </a:r>
                      <a:endParaRPr lang="ru-RU" sz="2000" b="1">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000">
                          <a:solidFill>
                            <a:schemeClr val="accent4">
                              <a:lumMod val="50000"/>
                            </a:schemeClr>
                          </a:solidFill>
                          <a:effectLst/>
                        </a:rPr>
                        <a:t>% детей</a:t>
                      </a:r>
                      <a:endParaRPr lang="ru-RU"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422572"/>
                  </a:ext>
                </a:extLst>
              </a:tr>
              <a:tr h="924599">
                <a:tc>
                  <a:txBody>
                    <a:bodyPr vert="horz" wrap="square"/>
                    <a:lstStyle/>
                    <a:p>
                      <a:pPr algn="ctr">
                        <a:lnSpc>
                          <a:spcPct val="115000"/>
                        </a:lnSpc>
                        <a:spcAft>
                          <a:spcPct val="0"/>
                        </a:spcAft>
                      </a:pPr>
                      <a:r>
                        <a:rPr lang="ru-RU" sz="2400">
                          <a:solidFill>
                            <a:schemeClr val="accent4">
                              <a:lumMod val="50000"/>
                            </a:schemeClr>
                          </a:solidFill>
                          <a:effectLst/>
                        </a:rPr>
                        <a:t>Выше среднего </a:t>
                      </a:r>
                      <a:endParaRPr lang="ru-RU" sz="24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000" b="1" spc="-40">
                          <a:solidFill>
                            <a:schemeClr val="accent4">
                              <a:lumMod val="50000"/>
                            </a:schemeClr>
                          </a:solidFill>
                          <a:effectLst/>
                        </a:rPr>
                        <a:t>42%</a:t>
                      </a:r>
                      <a:endParaRPr lang="ru-RU" sz="2000" b="1">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000">
                          <a:solidFill>
                            <a:schemeClr val="accent4">
                              <a:lumMod val="50000"/>
                            </a:schemeClr>
                          </a:solidFill>
                          <a:effectLst/>
                        </a:rPr>
                        <a:t>67%</a:t>
                      </a:r>
                      <a:endParaRPr lang="ru-RU"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826551"/>
                  </a:ext>
                </a:extLst>
              </a:tr>
              <a:tr h="924599">
                <a:tc>
                  <a:txBody>
                    <a:bodyPr vert="horz" wrap="square"/>
                    <a:lstStyle/>
                    <a:p>
                      <a:pPr algn="ctr">
                        <a:lnSpc>
                          <a:spcPct val="115000"/>
                        </a:lnSpc>
                        <a:spcAft>
                          <a:spcPct val="0"/>
                        </a:spcAft>
                      </a:pPr>
                      <a:r>
                        <a:rPr lang="ru-RU" sz="2400">
                          <a:solidFill>
                            <a:schemeClr val="accent4">
                              <a:lumMod val="50000"/>
                            </a:schemeClr>
                          </a:solidFill>
                          <a:effectLst/>
                        </a:rPr>
                        <a:t>Средний</a:t>
                      </a:r>
                      <a:endParaRPr lang="ru-RU" sz="24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000" b="1" spc="-50">
                          <a:solidFill>
                            <a:schemeClr val="accent4">
                              <a:lumMod val="50000"/>
                            </a:schemeClr>
                          </a:solidFill>
                          <a:effectLst/>
                        </a:rPr>
                        <a:t>37 %</a:t>
                      </a:r>
                      <a:endParaRPr lang="ru-RU" sz="2000" b="1">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000">
                          <a:solidFill>
                            <a:schemeClr val="accent4">
                              <a:lumMod val="50000"/>
                            </a:schemeClr>
                          </a:solidFill>
                          <a:effectLst/>
                        </a:rPr>
                        <a:t>30%</a:t>
                      </a:r>
                      <a:endParaRPr lang="ru-RU"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2476850"/>
                  </a:ext>
                </a:extLst>
              </a:tr>
              <a:tr h="924599">
                <a:tc>
                  <a:txBody>
                    <a:bodyPr vert="horz" wrap="square"/>
                    <a:lstStyle/>
                    <a:p>
                      <a:pPr algn="ctr">
                        <a:lnSpc>
                          <a:spcPct val="115000"/>
                        </a:lnSpc>
                        <a:spcAft>
                          <a:spcPct val="0"/>
                        </a:spcAft>
                      </a:pPr>
                      <a:r>
                        <a:rPr lang="ru-RU" sz="2400">
                          <a:solidFill>
                            <a:schemeClr val="accent4">
                              <a:lumMod val="50000"/>
                            </a:schemeClr>
                          </a:solidFill>
                          <a:effectLst/>
                        </a:rPr>
                        <a:t>Низкий</a:t>
                      </a:r>
                      <a:endParaRPr lang="ru-RU" sz="24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000" spc="-50">
                          <a:solidFill>
                            <a:schemeClr val="accent4">
                              <a:lumMod val="50000"/>
                            </a:schemeClr>
                          </a:solidFill>
                          <a:effectLst/>
                        </a:rPr>
                        <a:t>21%.</a:t>
                      </a:r>
                      <a:endParaRPr lang="ru-RU"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vert="horz" wrap="square"/>
                    <a:lstStyle/>
                    <a:p>
                      <a:pPr algn="ctr">
                        <a:lnSpc>
                          <a:spcPct val="115000"/>
                        </a:lnSpc>
                        <a:spcAft>
                          <a:spcPct val="0"/>
                        </a:spcAft>
                      </a:pPr>
                      <a:r>
                        <a:rPr lang="ru-RU" sz="2000">
                          <a:solidFill>
                            <a:schemeClr val="accent4">
                              <a:lumMod val="50000"/>
                            </a:schemeClr>
                          </a:solidFill>
                          <a:effectLst/>
                        </a:rPr>
                        <a:t>3%</a:t>
                      </a:r>
                      <a:endParaRPr lang="ru-RU"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440245"/>
                  </a:ext>
                </a:extLst>
              </a:tr>
            </a:tbl>
          </a:graphicData>
        </a:graphic>
      </p:graphicFrame>
    </p:spTree>
    <p:extLst>
      <p:ext uri="{BB962C8B-B14F-4D97-AF65-F5344CB8AC3E}">
        <p14:creationId xmlns:p14="http://schemas.microsoft.com/office/powerpoint/2010/main" val="2226638757"/>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2434282"/>
          </a:xfrm>
        </p:spPr>
        <p:txBody>
          <a:bodyPr>
            <a:normAutofit fontScale="90000"/>
          </a:bodyPr>
          <a:lstStyle/>
          <a:p>
            <a:pPr lvl="0" indent="450850" eaLnBrk="0" fontAlgn="base" hangingPunct="0">
              <a:spcAft>
                <a:spcPct val="0"/>
              </a:spcAft>
            </a:pPr>
            <a:r>
              <a:rPr lang="ru-RU" altLang="ru-RU" sz="2400">
                <a:ln>
                  <a:noFill/>
                </a:ln>
                <a:solidFill>
                  <a:srgbClr val="002060"/>
                </a:solidFill>
                <a:effectLst/>
                <a:ea typeface="Calibri" panose="020f0502020204030204" pitchFamily="34" charset="0"/>
                <a:cs typeface="Times New Roman" panose="02020603050405020304" pitchFamily="18" charset="0"/>
              </a:rPr>
              <a:t>Динамика формирования предпосылок </a:t>
            </a:r>
            <a:br>
              <a:rPr lang="ru-RU" altLang="ru-RU" sz="2400">
                <a:ln>
                  <a:noFill/>
                </a:ln>
                <a:solidFill>
                  <a:srgbClr val="002060"/>
                </a:solidFill>
                <a:effectLst/>
                <a:ea typeface="Calibri" panose="020f0502020204030204" pitchFamily="34" charset="0"/>
                <a:cs typeface="Times New Roman" panose="02020603050405020304" pitchFamily="18" charset="0"/>
              </a:rPr>
            </a:br>
            <a:r>
              <a:rPr lang="ru-RU" altLang="ru-RU" sz="2400">
                <a:ln>
                  <a:noFill/>
                </a:ln>
                <a:solidFill>
                  <a:srgbClr val="002060"/>
                </a:solidFill>
                <a:effectLst/>
                <a:ea typeface="Calibri" panose="020f0502020204030204" pitchFamily="34" charset="0"/>
                <a:cs typeface="Times New Roman" panose="02020603050405020304" pitchFamily="18" charset="0"/>
              </a:rPr>
              <a:t>к обучению в школе выпускников ДОУ№ 91</a:t>
            </a:r>
            <a:br>
              <a:rPr lang="ru-RU" altLang="ru-RU" sz="2400">
                <a:ln>
                  <a:noFill/>
                </a:ln>
                <a:solidFill>
                  <a:srgbClr val="002060"/>
                </a:solidFill>
                <a:effectLst/>
                <a:ea typeface="Calibri" panose="020f0502020204030204" pitchFamily="34" charset="0"/>
                <a:cs typeface="Times New Roman" panose="02020603050405020304" pitchFamily="18" charset="0"/>
              </a:rPr>
            </a:br>
            <a:r>
              <a:rPr lang="ru-RU" altLang="ru-RU" sz="2400">
                <a:ln>
                  <a:noFill/>
                </a:ln>
                <a:solidFill>
                  <a:srgbClr val="002060"/>
                </a:solidFill>
                <a:effectLst/>
                <a:ea typeface="Calibri" panose="020f0502020204030204" pitchFamily="34" charset="0"/>
                <a:cs typeface="Times New Roman" panose="02020603050405020304" pitchFamily="18" charset="0"/>
              </a:rPr>
              <a:t> по данным диагностического обследования в мае   2022 г. </a:t>
            </a:r>
            <a:br>
              <a:rPr lang="ru-RU" altLang="ru-RU" sz="2400">
                <a:ln>
                  <a:noFill/>
                </a:ln>
                <a:solidFill>
                  <a:srgbClr val="0070C0"/>
                </a:solidFill>
                <a:effectLst/>
              </a:rPr>
            </a:br>
            <a:br>
              <a:rPr lang="ru-RU" altLang="ru-RU" sz="2000" b="0">
                <a:ln>
                  <a:noFill/>
                </a:ln>
                <a:solidFill>
                  <a:schemeClr val="tx1"/>
                </a:solidFill>
                <a:effectLst/>
              </a:rPr>
            </a:br>
            <a:br>
              <a:rPr lang="ru-RU" altLang="ru-RU" sz="2000" b="0">
                <a:ln>
                  <a:noFill/>
                </a:ln>
                <a:solidFill>
                  <a:schemeClr val="tx1"/>
                </a:solidFill>
                <a:effectLst/>
              </a:rPr>
            </a:br>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1140397834"/>
              </p:ext>
            </p:extLst>
          </p:nvPr>
        </p:nvGraphicFramePr>
        <p:xfrm>
          <a:off x="457200" y="1600200"/>
          <a:ext cx="8229600" cy="4525963"/>
        </p:xfrm>
        <a:graphic>
          <a:graphicData uri="http://schemas.openxmlformats.org/drawingml/2006/chart">
            <c:chart xmlns:c="http://schemas.openxmlformats.org/drawingml/2006/chart" r:id="rId2"/>
          </a:graphicData>
        </a:graphic>
      </p:graphicFrame>
    </p:spTree>
    <p:extLst>
      <p:ext uri="{BB962C8B-B14F-4D97-AF65-F5344CB8AC3E}">
        <p14:creationId xmlns:p14="http://schemas.microsoft.com/office/powerpoint/2010/main" val="3528553461"/>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fontScale="90000"/>
          </a:bodyPr>
          <a:lstStyle/>
          <a:p>
            <a:r>
              <a:rPr lang="ru-RU" sz="3200">
                <a:solidFill>
                  <a:srgbClr val="002060"/>
                </a:solidFill>
                <a:effectLst/>
              </a:rPr>
              <a:t>Данные эмпирических исследований свидетельствуют о том, что: </a:t>
            </a:r>
            <a:br>
              <a:rPr lang="ru-RU" sz="3200">
                <a:solidFill>
                  <a:srgbClr val="002060"/>
                </a:solidFill>
                <a:effectLst/>
              </a:rPr>
            </a:br>
            <a:endParaRPr lang="ru-RU" sz="3200">
              <a:solidFill>
                <a:srgbClr val="002060"/>
              </a:solidFill>
              <a:effectLst/>
            </a:endParaRPr>
          </a:p>
        </p:txBody>
      </p:sp>
      <p:sp>
        <p:nvSpPr>
          <p:cNvPr id="3" name="Объект 2"/>
          <p:cNvSpPr>
            <a:spLocks noGrp="1"/>
          </p:cNvSpPr>
          <p:nvPr>
            <p:ph idx="1"/>
          </p:nvPr>
        </p:nvSpPr>
        <p:spPr/>
        <p:txBody>
          <a:bodyPr>
            <a:normAutofit lnSpcReduction="10000"/>
          </a:bodyPr>
          <a:lstStyle/>
          <a:p>
            <a:pPr lvl="0" algn="just"/>
            <a:r>
              <a:rPr lang="ru-RU" smtClean="0">
                <a:solidFill>
                  <a:srgbClr val="002060"/>
                </a:solidFill>
              </a:rPr>
              <a:t>контент</a:t>
            </a:r>
            <a:r>
              <a:rPr lang="ru-RU">
                <a:solidFill>
                  <a:srgbClr val="002060"/>
                </a:solidFill>
              </a:rPr>
              <a:t>, содержащий просоциальные установки (помощь другим людям, забота о них), способствует улучшению социальных навыков </a:t>
            </a:r>
            <a:r>
              <a:rPr lang="ru-RU" smtClean="0">
                <a:solidFill>
                  <a:srgbClr val="002060"/>
                </a:solidFill>
              </a:rPr>
              <a:t>ребенка; </a:t>
            </a:r>
            <a:endParaRPr lang="ru-RU">
              <a:solidFill>
                <a:srgbClr val="002060"/>
              </a:solidFill>
            </a:endParaRPr>
          </a:p>
          <a:p>
            <a:pPr lvl="0" algn="just"/>
            <a:r>
              <a:rPr lang="ru-RU">
                <a:solidFill>
                  <a:srgbClr val="002060"/>
                </a:solidFill>
              </a:rPr>
              <a:t>умеренное использование компьютерных игр развивает перцептивные способности </a:t>
            </a:r>
            <a:r>
              <a:rPr lang="ru-RU" smtClean="0">
                <a:solidFill>
                  <a:srgbClr val="002060"/>
                </a:solidFill>
              </a:rPr>
              <a:t>дошкольников; </a:t>
            </a:r>
            <a:endParaRPr lang="ru-RU">
              <a:solidFill>
                <a:srgbClr val="002060"/>
              </a:solidFill>
            </a:endParaRPr>
          </a:p>
          <a:p>
            <a:pPr lvl="0" algn="just"/>
            <a:r>
              <a:rPr lang="ru-RU">
                <a:solidFill>
                  <a:srgbClr val="002060"/>
                </a:solidFill>
              </a:rPr>
              <a:t>при соблюдении норм экранного времени развивающие компьютерные игры оказывают положительное влияние на развитие познавательных процессов </a:t>
            </a:r>
            <a:r>
              <a:rPr lang="ru-RU" smtClean="0">
                <a:solidFill>
                  <a:srgbClr val="002060"/>
                </a:solidFill>
              </a:rPr>
              <a:t>ребенка. </a:t>
            </a:r>
            <a:endParaRPr lang="ru-RU">
              <a:solidFill>
                <a:srgbClr val="002060"/>
              </a:solidFill>
            </a:endParaRPr>
          </a:p>
          <a:p>
            <a:endParaRPr lang="ru-RU"/>
          </a:p>
        </p:txBody>
      </p:sp>
    </p:spTree>
    <p:extLst>
      <p:ext uri="{BB962C8B-B14F-4D97-AF65-F5344CB8AC3E}">
        <p14:creationId xmlns:p14="http://schemas.microsoft.com/office/powerpoint/2010/main" val="3635732903"/>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3200">
                <a:solidFill>
                  <a:srgbClr val="002060"/>
                </a:solidFill>
                <a:effectLst/>
              </a:rPr>
              <a:t>Литература:</a:t>
            </a:r>
            <a:br>
              <a:rPr lang="ru-RU" sz="3200">
                <a:solidFill>
                  <a:srgbClr val="002060"/>
                </a:solidFill>
                <a:effectLst/>
              </a:rPr>
            </a:br>
            <a:endParaRPr lang="ru-RU" sz="3200">
              <a:solidFill>
                <a:srgbClr val="002060"/>
              </a:solidFill>
              <a:effectLst/>
            </a:endParaRPr>
          </a:p>
        </p:txBody>
      </p:sp>
      <p:sp>
        <p:nvSpPr>
          <p:cNvPr id="3" name="Объект 2"/>
          <p:cNvSpPr>
            <a:spLocks noGrp="1"/>
          </p:cNvSpPr>
          <p:nvPr>
            <p:ph idx="1"/>
          </p:nvPr>
        </p:nvSpPr>
        <p:spPr>
          <a:xfrm>
            <a:off x="457200" y="1052736"/>
            <a:ext cx="8229600" cy="5400600"/>
          </a:xfrm>
        </p:spPr>
        <p:txBody>
          <a:bodyPr>
            <a:normAutofit fontScale="25000" lnSpcReduction="20000"/>
          </a:bodyPr>
          <a:lstStyle/>
          <a:p>
            <a:pPr marL="0" indent="0" algn="just">
              <a:buNone/>
            </a:pPr>
            <a:r>
              <a:rPr lang="ru-RU" sz="5600" b="1" smtClean="0">
                <a:solidFill>
                  <a:srgbClr val="000066"/>
                </a:solidFill>
              </a:rPr>
              <a:t>1</a:t>
            </a:r>
            <a:r>
              <a:rPr lang="ru-RU" sz="5600" b="1">
                <a:solidFill>
                  <a:srgbClr val="000066"/>
                </a:solidFill>
              </a:rPr>
              <a:t>. </a:t>
            </a:r>
            <a:r>
              <a:rPr lang="ru-RU" sz="5600" b="1">
                <a:solidFill>
                  <a:srgbClr val="002060"/>
                </a:solidFill>
              </a:rPr>
              <a:t>Борцова М.В., Некрасов С.Д. Отношения родителей к использованию дошкольником электронных гаджетов // Южно-российский журнал социальных наук. 2017. № 3. C. 69–80. </a:t>
            </a:r>
          </a:p>
          <a:p>
            <a:pPr marL="0" indent="0" algn="just">
              <a:buNone/>
            </a:pPr>
            <a:r>
              <a:rPr lang="ru-RU" sz="5600" b="1">
                <a:solidFill>
                  <a:srgbClr val="002060"/>
                </a:solidFill>
              </a:rPr>
              <a:t>2. Веракса А.Н., Бухаленкова Д.А., Чичинина Е.А., Алмазова О.В. Взаимосвязь использования цифровых устройств и эмоционально-личностного развития современных дошкольников // Психологическая наука и образование. 2021. Т. 26. № 1. С. 27–40. DOI:10.17759/pse.2021260101 </a:t>
            </a:r>
          </a:p>
          <a:p>
            <a:pPr marL="0" indent="0" algn="just">
              <a:buNone/>
            </a:pPr>
            <a:r>
              <a:rPr lang="ru-RU" sz="5600" b="1">
                <a:solidFill>
                  <a:srgbClr val="002060"/>
                </a:solidFill>
              </a:rPr>
              <a:t>3. Елкина М.В. Детские видеоблоги: хобби для маленького журналиста или бизнес-идея для родителей? // Знак: проблемное поле медиаобразования. 2017. № 3. С. 189–192. </a:t>
            </a:r>
          </a:p>
          <a:p>
            <a:pPr marL="0" indent="0" algn="just">
              <a:buNone/>
            </a:pPr>
            <a:r>
              <a:rPr lang="ru-RU" sz="5600" b="1">
                <a:solidFill>
                  <a:srgbClr val="002060"/>
                </a:solidFill>
              </a:rPr>
              <a:t>4. Клопотова Е.Е., Кузнецова Т.Ю. Использование «серьезных» компьютерных игр в образовательной работе с детьми // Современная зарубежная психология. 2017. Т. 6. № 4. С. 41–45. DOI:10.17759/jmfp.2017060404 </a:t>
            </a:r>
          </a:p>
          <a:p>
            <a:pPr marL="0" indent="0" algn="just">
              <a:buNone/>
            </a:pPr>
            <a:r>
              <a:rPr lang="ru-RU" sz="5600" b="1">
                <a:solidFill>
                  <a:srgbClr val="002060"/>
                </a:solidFill>
              </a:rPr>
              <a:t>5. Клопотова Е.Е., Романова Ю.А. Компьютерные игры как фактор познавательного развития дошкольников // Вестник практической психологии образования. 2020. Т. 17. № 1. C. 32–40. DOI:10.17759/bppe.202017010 </a:t>
            </a:r>
          </a:p>
          <a:p>
            <a:pPr marL="0" indent="0" algn="just">
              <a:buNone/>
            </a:pPr>
            <a:r>
              <a:rPr lang="ru-RU" sz="5600" b="1">
                <a:solidFill>
                  <a:srgbClr val="002060"/>
                </a:solidFill>
              </a:rPr>
              <a:t>6. Кузнецова Ю.М., Чудова Н.М. Психология  жителей Интернета. - М.: Издательство ЛКИ. 2018. с. 224.</a:t>
            </a:r>
          </a:p>
          <a:p>
            <a:pPr marL="0" indent="0" algn="just">
              <a:buNone/>
            </a:pPr>
            <a:r>
              <a:rPr lang="ru-RU" sz="5600" b="1">
                <a:solidFill>
                  <a:srgbClr val="002060"/>
                </a:solidFill>
              </a:rPr>
              <a:t>7. Обухова Л.Ф., Ткаченко С.Б. Возможности использования компьютерных игр для развития перцептивных действий // Психологическая наука и образование. 2008. Т. 13. № 3. С. 49–61. </a:t>
            </a:r>
          </a:p>
          <a:p>
            <a:pPr marL="0" indent="0" algn="just">
              <a:buNone/>
            </a:pPr>
            <a:r>
              <a:rPr lang="ru-RU" sz="5600" b="1">
                <a:solidFill>
                  <a:srgbClr val="002060"/>
                </a:solidFill>
              </a:rPr>
              <a:t>8. Писаренко И.А., Заиченко Л.И. Родители как субъекты влияния на развитие цифровых навыков детей // Интеракция. Интервью. Интерпретация. 2021. Т. 13. № 2. С. 54–80. </a:t>
            </a:r>
          </a:p>
          <a:p>
            <a:pPr marL="0" indent="0" algn="just">
              <a:buNone/>
            </a:pPr>
            <a:r>
              <a:rPr lang="ru-RU" sz="5600" b="1">
                <a:solidFill>
                  <a:srgbClr val="002060"/>
                </a:solidFill>
              </a:rPr>
              <a:t>9. Саломатова О.В. Компьютерная активность и особенности игровой деятельности в дошкольном возрасте // Психолого-педагогические исследования. 2022. Т. 14. № 1. C. 136–147. DOI:10.17759/psyedu.2022140110 </a:t>
            </a:r>
          </a:p>
          <a:p>
            <a:pPr marL="0" indent="0" algn="just">
              <a:buNone/>
            </a:pPr>
            <a:r>
              <a:rPr lang="ru-RU" sz="5600" b="1">
                <a:solidFill>
                  <a:srgbClr val="002060"/>
                </a:solidFill>
              </a:rPr>
              <a:t>10. Смирнова Е.О., Радаева Р.Е. Психологические особенности компьютерных игр: новый контекст детской субкультуры // Образование и информационная культура. М.: Центр социологии образования РАО, 2000. С. 330–369. </a:t>
            </a:r>
          </a:p>
          <a:p>
            <a:pPr marL="0" indent="0" algn="just">
              <a:buNone/>
            </a:pPr>
            <a:r>
              <a:rPr lang="ru-RU" sz="5600" b="1">
                <a:solidFill>
                  <a:srgbClr val="002060"/>
                </a:solidFill>
              </a:rPr>
              <a:t>11. Солдатова Г.У., Теславская О.И. Особенности использования цифровых технологий в семьях с детьми дошкольного и младшего школьного возраста // Национальный психологический журнал. 2019. Т. 36. № 4. С. 12–27. </a:t>
            </a:r>
          </a:p>
          <a:p>
            <a:pPr marL="0" indent="0" algn="just">
              <a:buNone/>
            </a:pPr>
            <a:r>
              <a:rPr lang="ru-RU" sz="5600" b="1">
                <a:solidFill>
                  <a:srgbClr val="002060"/>
                </a:solidFill>
              </a:rPr>
              <a:t>12. Солдатова Г.У., Шляпников В.Н. Игры, мультики, учеба // Дети в информационном обществе. 2014. № 17. C. 34–43. </a:t>
            </a:r>
          </a:p>
        </p:txBody>
      </p:sp>
    </p:spTree>
    <p:extLst>
      <p:ext uri="{BB962C8B-B14F-4D97-AF65-F5344CB8AC3E}">
        <p14:creationId xmlns:p14="http://schemas.microsoft.com/office/powerpoint/2010/main" val="3345021994"/>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611560" y="404664"/>
            <a:ext cx="8229600" cy="1431032"/>
          </a:xfrm>
        </p:spPr>
        <p:txBody>
          <a:bodyPr>
            <a:noAutofit/>
          </a:bodyPr>
          <a:lstStyle/>
          <a:p>
            <a:r>
              <a:rPr lang="ru-RU" sz="2400">
                <a:solidFill>
                  <a:srgbClr val="000066"/>
                </a:solidFill>
                <a:effectLst/>
              </a:rPr>
              <a:t>Концепция развития психологической службы в системе общего образования и среднего профессионального образования в Российской Федерации на период до 2025 года от 20 мая 2022 г. N СК-7/07вн</a:t>
            </a:r>
            <a:br>
              <a:rPr lang="ru-RU" sz="2400">
                <a:solidFill>
                  <a:srgbClr val="000066"/>
                </a:solidFill>
                <a:effectLst/>
              </a:rPr>
            </a:br>
            <a:endParaRPr lang="ru-RU" sz="2400">
              <a:solidFill>
                <a:srgbClr val="000066"/>
              </a:solidFill>
              <a:effectLst/>
            </a:endParaRPr>
          </a:p>
        </p:txBody>
      </p:sp>
      <p:sp>
        <p:nvSpPr>
          <p:cNvPr id="3" name="Объект 2"/>
          <p:cNvSpPr>
            <a:spLocks noGrp="1"/>
          </p:cNvSpPr>
          <p:nvPr>
            <p:ph idx="1"/>
          </p:nvPr>
        </p:nvSpPr>
        <p:spPr>
          <a:xfrm>
            <a:off x="467544" y="2132856"/>
            <a:ext cx="8229600" cy="4525963"/>
          </a:xfrm>
        </p:spPr>
        <p:txBody>
          <a:bodyPr>
            <a:normAutofit fontScale="92500" lnSpcReduction="10000"/>
          </a:bodyPr>
          <a:lstStyle/>
          <a:p>
            <a:pPr marL="0" indent="0" algn="just">
              <a:buNone/>
            </a:pPr>
            <a:r>
              <a:rPr lang="ru-RU" b="1" i="1" smtClean="0">
                <a:solidFill>
                  <a:srgbClr val="002060"/>
                </a:solidFill>
              </a:rPr>
              <a:t>Риски</a:t>
            </a:r>
            <a:r>
              <a:rPr lang="ru-RU" b="1" smtClean="0">
                <a:solidFill>
                  <a:srgbClr val="002060"/>
                </a:solidFill>
              </a:rPr>
              <a:t>:</a:t>
            </a:r>
            <a:r>
              <a:rPr lang="ru-RU" smtClean="0">
                <a:solidFill>
                  <a:srgbClr val="002060"/>
                </a:solidFill>
              </a:rPr>
              <a:t> </a:t>
            </a:r>
          </a:p>
          <a:p>
            <a:pPr algn="just"/>
            <a:r>
              <a:rPr lang="ru-RU" smtClean="0">
                <a:solidFill>
                  <a:srgbClr val="002060"/>
                </a:solidFill>
              </a:rPr>
              <a:t>рост </a:t>
            </a:r>
            <a:r>
              <a:rPr lang="ru-RU">
                <a:solidFill>
                  <a:srgbClr val="002060"/>
                </a:solidFill>
              </a:rPr>
              <a:t>игровой и </a:t>
            </a:r>
            <a:r>
              <a:rPr lang="ru-RU" smtClean="0">
                <a:solidFill>
                  <a:srgbClr val="002060"/>
                </a:solidFill>
              </a:rPr>
              <a:t>интернет-зависимостей;</a:t>
            </a:r>
          </a:p>
          <a:p>
            <a:pPr algn="just"/>
            <a:r>
              <a:rPr lang="ru-RU" err="1" smtClean="0">
                <a:solidFill>
                  <a:srgbClr val="002060"/>
                </a:solidFill>
              </a:rPr>
              <a:t>десоциализация</a:t>
            </a:r>
            <a:r>
              <a:rPr lang="ru-RU">
                <a:solidFill>
                  <a:srgbClr val="002060"/>
                </a:solidFill>
              </a:rPr>
              <a:t>, виктимность, явления насилия, агрессии, противоправных действий и антисоциального поведения </a:t>
            </a:r>
            <a:r>
              <a:rPr lang="ru-RU" smtClean="0">
                <a:solidFill>
                  <a:srgbClr val="002060"/>
                </a:solidFill>
              </a:rPr>
              <a:t>обучающихся;</a:t>
            </a:r>
          </a:p>
          <a:p>
            <a:pPr algn="just"/>
            <a:r>
              <a:rPr lang="ru-RU" smtClean="0">
                <a:solidFill>
                  <a:srgbClr val="002060"/>
                </a:solidFill>
              </a:rPr>
              <a:t>вовлечение </a:t>
            </a:r>
            <a:r>
              <a:rPr lang="ru-RU">
                <a:solidFill>
                  <a:srgbClr val="002060"/>
                </a:solidFill>
              </a:rPr>
              <a:t>в потребление психоактивных </a:t>
            </a:r>
            <a:r>
              <a:rPr lang="ru-RU" smtClean="0">
                <a:solidFill>
                  <a:srgbClr val="002060"/>
                </a:solidFill>
              </a:rPr>
              <a:t>веществ;</a:t>
            </a:r>
          </a:p>
          <a:p>
            <a:pPr algn="just"/>
            <a:r>
              <a:rPr lang="ru-RU" smtClean="0">
                <a:solidFill>
                  <a:srgbClr val="002060"/>
                </a:solidFill>
              </a:rPr>
              <a:t>суицидальное </a:t>
            </a:r>
            <a:r>
              <a:rPr lang="ru-RU">
                <a:solidFill>
                  <a:srgbClr val="002060"/>
                </a:solidFill>
              </a:rPr>
              <a:t>поведение; </a:t>
            </a:r>
            <a:endParaRPr lang="ru-RU" smtClean="0">
              <a:solidFill>
                <a:srgbClr val="002060"/>
              </a:solidFill>
            </a:endParaRPr>
          </a:p>
          <a:p>
            <a:pPr algn="just"/>
            <a:r>
              <a:rPr lang="ru-RU" smtClean="0">
                <a:solidFill>
                  <a:srgbClr val="002060"/>
                </a:solidFill>
              </a:rPr>
              <a:t>раннее </a:t>
            </a:r>
            <a:r>
              <a:rPr lang="ru-RU">
                <a:solidFill>
                  <a:srgbClr val="002060"/>
                </a:solidFill>
              </a:rPr>
              <a:t>начало половой жизни; </a:t>
            </a:r>
            <a:endParaRPr lang="ru-RU" smtClean="0">
              <a:solidFill>
                <a:srgbClr val="002060"/>
              </a:solidFill>
            </a:endParaRPr>
          </a:p>
          <a:p>
            <a:pPr algn="just"/>
            <a:r>
              <a:rPr lang="ru-RU" smtClean="0">
                <a:solidFill>
                  <a:srgbClr val="002060"/>
                </a:solidFill>
              </a:rPr>
              <a:t>межэтническая </a:t>
            </a:r>
            <a:r>
              <a:rPr lang="ru-RU">
                <a:solidFill>
                  <a:srgbClr val="002060"/>
                </a:solidFill>
              </a:rPr>
              <a:t>напряженность и межнациональные конфликты.</a:t>
            </a:r>
          </a:p>
        </p:txBody>
      </p:sp>
    </p:spTree>
    <p:extLst>
      <p:ext uri="{BB962C8B-B14F-4D97-AF65-F5344CB8AC3E}">
        <p14:creationId xmlns:p14="http://schemas.microsoft.com/office/powerpoint/2010/main" val="489794414"/>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611560" y="116632"/>
            <a:ext cx="8229600" cy="1008112"/>
          </a:xfrm>
        </p:spPr>
        <p:txBody>
          <a:bodyPr>
            <a:noAutofit/>
          </a:bodyPr>
          <a:lstStyle/>
          <a:p>
            <a:r>
              <a:rPr lang="ru-RU" sz="2800">
                <a:solidFill>
                  <a:srgbClr val="002060"/>
                </a:solidFill>
                <a:effectLst/>
              </a:rPr>
              <a:t>Концепция развития психологической </a:t>
            </a:r>
            <a:r>
              <a:rPr lang="ru-RU" sz="2800" smtClean="0">
                <a:solidFill>
                  <a:srgbClr val="002060"/>
                </a:solidFill>
                <a:effectLst/>
              </a:rPr>
              <a:t>службы</a:t>
            </a:r>
            <a:endParaRPr lang="ru-RU" sz="2800">
              <a:solidFill>
                <a:srgbClr val="002060"/>
              </a:solidFill>
              <a:effectLst/>
            </a:endParaRPr>
          </a:p>
        </p:txBody>
      </p:sp>
      <p:sp>
        <p:nvSpPr>
          <p:cNvPr id="3" name="Объект 2"/>
          <p:cNvSpPr>
            <a:spLocks noGrp="1"/>
          </p:cNvSpPr>
          <p:nvPr>
            <p:ph idx="1"/>
          </p:nvPr>
        </p:nvSpPr>
        <p:spPr>
          <a:xfrm>
            <a:off x="457200" y="1124744"/>
            <a:ext cx="8229600" cy="5544616"/>
          </a:xfrm>
        </p:spPr>
        <p:txBody>
          <a:bodyPr>
            <a:normAutofit fontScale="55000" lnSpcReduction="20000"/>
          </a:bodyPr>
          <a:lstStyle/>
          <a:p>
            <a:pPr marL="0" indent="0" algn="just">
              <a:buNone/>
            </a:pPr>
            <a:r>
              <a:rPr lang="ru-RU" sz="4400" b="1"/>
              <a:t>А</a:t>
            </a:r>
            <a:r>
              <a:rPr lang="ru-RU" sz="4400" b="1" smtClean="0"/>
              <a:t>ктуальные задачи: </a:t>
            </a:r>
          </a:p>
          <a:p>
            <a:pPr algn="just"/>
            <a:r>
              <a:rPr lang="ru-RU" sz="3800" b="1">
                <a:solidFill>
                  <a:srgbClr val="002060"/>
                </a:solidFill>
              </a:rPr>
              <a:t>содействие созданию условий для сохранения и укрепления психологического и психического здоровья, а также развития обучающихся, оказание им психологической поддержки и содействия в трудных жизненных ситуациях;</a:t>
            </a:r>
          </a:p>
          <a:p>
            <a:pPr algn="just"/>
            <a:r>
              <a:rPr lang="ru-RU" sz="3800" b="1" smtClean="0">
                <a:solidFill>
                  <a:srgbClr val="002060"/>
                </a:solidFill>
              </a:rPr>
              <a:t>сотрудничество </a:t>
            </a:r>
            <a:r>
              <a:rPr lang="ru-RU" sz="3800" b="1">
                <a:solidFill>
                  <a:srgbClr val="002060"/>
                </a:solidFill>
              </a:rPr>
              <a:t>педагогов-психологов (психологов в сфере образования) с иными педагогическими работниками по вопросам обеспечения достижения целевых ориентиров дошкольного </a:t>
            </a:r>
            <a:r>
              <a:rPr lang="ru-RU" sz="3800" b="1" smtClean="0">
                <a:solidFill>
                  <a:srgbClr val="002060"/>
                </a:solidFill>
              </a:rPr>
              <a:t>образования</a:t>
            </a:r>
            <a:r>
              <a:rPr lang="ru-RU" sz="3800" b="1">
                <a:solidFill>
                  <a:srgbClr val="002060"/>
                </a:solidFill>
              </a:rPr>
              <a:t> </a:t>
            </a:r>
            <a:r>
              <a:rPr lang="ru-RU" sz="3800" b="1" smtClean="0">
                <a:solidFill>
                  <a:srgbClr val="002060"/>
                </a:solidFill>
              </a:rPr>
              <a:t>…;</a:t>
            </a:r>
            <a:endParaRPr lang="ru-RU" sz="3800" b="1">
              <a:solidFill>
                <a:srgbClr val="002060"/>
              </a:solidFill>
            </a:endParaRPr>
          </a:p>
          <a:p>
            <a:pPr algn="just"/>
            <a:r>
              <a:rPr lang="ru-RU" sz="3800" b="1">
                <a:solidFill>
                  <a:srgbClr val="002060"/>
                </a:solidFill>
              </a:rPr>
              <a:t>содействие в позитивной социализации детей</a:t>
            </a:r>
            <a:r>
              <a:rPr lang="ru-RU" sz="3800" b="1" smtClean="0">
                <a:solidFill>
                  <a:srgbClr val="002060"/>
                </a:solidFill>
              </a:rPr>
              <a:t>;</a:t>
            </a:r>
          </a:p>
          <a:p>
            <a:pPr algn="just"/>
            <a:r>
              <a:rPr lang="ru-RU" sz="3800" b="1">
                <a:solidFill>
                  <a:srgbClr val="002060"/>
                </a:solidFill>
              </a:rPr>
              <a:t>психолого-педагогическое сопровождение коррекционно-развивающего образования обучающихся с ограниченными возможностями здоровья и детей-инвалидов, находящихся в различных образовательных условиях</a:t>
            </a:r>
            <a:r>
              <a:rPr lang="ru-RU" sz="3800" b="1" smtClean="0">
                <a:solidFill>
                  <a:srgbClr val="002060"/>
                </a:solidFill>
              </a:rPr>
              <a:t>, …;</a:t>
            </a:r>
            <a:endParaRPr lang="ru-RU" sz="3800" b="1">
              <a:solidFill>
                <a:srgbClr val="002060"/>
              </a:solidFill>
            </a:endParaRPr>
          </a:p>
          <a:p>
            <a:pPr algn="just"/>
            <a:r>
              <a:rPr lang="ru-RU" sz="3800" b="1">
                <a:solidFill>
                  <a:srgbClr val="002060"/>
                </a:solidFill>
              </a:rPr>
              <a:t>профилактика социального сиротства;</a:t>
            </a:r>
          </a:p>
          <a:p>
            <a:pPr algn="just"/>
            <a:r>
              <a:rPr lang="ru-RU" sz="3800" b="1">
                <a:solidFill>
                  <a:srgbClr val="002060"/>
                </a:solidFill>
              </a:rPr>
              <a:t>участие в развитии у обучающихся межкультурной </a:t>
            </a:r>
            <a:r>
              <a:rPr lang="ru-RU" sz="3800" b="1" smtClean="0">
                <a:solidFill>
                  <a:srgbClr val="002060"/>
                </a:solidFill>
              </a:rPr>
              <a:t>компетентности…</a:t>
            </a:r>
            <a:endParaRPr lang="ru-RU" sz="3800" b="1">
              <a:solidFill>
                <a:srgbClr val="002060"/>
              </a:solidFill>
            </a:endParaRPr>
          </a:p>
          <a:p>
            <a:endParaRPr lang="ru-RU" sz="3400"/>
          </a:p>
        </p:txBody>
      </p:sp>
    </p:spTree>
    <p:extLst>
      <p:ext uri="{BB962C8B-B14F-4D97-AF65-F5344CB8AC3E}">
        <p14:creationId xmlns:p14="http://schemas.microsoft.com/office/powerpoint/2010/main" val="188642737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3"/>
          <p:cNvSpPr>
            <a:spLocks noGrp="1"/>
          </p:cNvSpPr>
          <p:nvPr>
            <p:ph type="title"/>
          </p:nvPr>
        </p:nvSpPr>
        <p:spPr>
          <a:xfrm>
            <a:off x="1371600" y="1916832"/>
            <a:ext cx="6800800" cy="1362075"/>
          </a:xfrm>
        </p:spPr>
        <p:txBody>
          <a:bodyPr>
            <a:noAutofit/>
          </a:bodyPr>
          <a:lstStyle/>
          <a:p>
            <a:pPr algn="ctr"/>
            <a:r>
              <a:rPr lang="ru-RU" sz="2800">
                <a:solidFill>
                  <a:srgbClr val="002060"/>
                </a:solidFill>
              </a:rPr>
              <a:t>Психолого-педагогическое сопровождение адаптации несовершеннолетних иностранных граждан и детей переселенцев </a:t>
            </a:r>
            <a:r>
              <a:rPr lang="ru-RU" sz="2800" smtClean="0">
                <a:solidFill>
                  <a:srgbClr val="002060"/>
                </a:solidFill>
              </a:rPr>
              <a:t>дошкольного </a:t>
            </a:r>
            <a:r>
              <a:rPr lang="ru-RU" sz="2800">
                <a:solidFill>
                  <a:srgbClr val="002060"/>
                </a:solidFill>
              </a:rPr>
              <a:t>возраста</a:t>
            </a:r>
            <a:br>
              <a:rPr lang="ru-RU" sz="2800">
                <a:solidFill>
                  <a:srgbClr val="002060"/>
                </a:solidFill>
              </a:rPr>
            </a:br>
            <a:endParaRPr lang="ru-RU" sz="2800">
              <a:solidFill>
                <a:srgbClr val="002060"/>
              </a:solidFill>
            </a:endParaRPr>
          </a:p>
        </p:txBody>
      </p:sp>
      <p:sp>
        <p:nvSpPr>
          <p:cNvPr id="3" name="Объект 2"/>
          <p:cNvSpPr>
            <a:spLocks noGrp="1"/>
          </p:cNvSpPr>
          <p:nvPr>
            <p:ph type="body" idx="1"/>
          </p:nvPr>
        </p:nvSpPr>
        <p:spPr/>
        <p:txBody>
          <a:bodyPr/>
          <a:lstStyle/>
          <a:p>
            <a:endParaRPr lang="ru-RU"/>
          </a:p>
          <a:p>
            <a:r>
              <a:rPr lang="ru-RU"/>
              <a:t> </a:t>
            </a:r>
          </a:p>
        </p:txBody>
      </p:sp>
      <p:pic>
        <p:nvPicPr>
          <p:cNvPr id="5122" name="Picture 2" descr="Адаптация детей раннего возраста в детском саду | Мир дошколят"/>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3808" y="4429303"/>
            <a:ext cx="3263751" cy="24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98529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3"/>
          <p:cNvSpPr>
            <a:spLocks noGrp="1"/>
          </p:cNvSpPr>
          <p:nvPr>
            <p:ph type="title"/>
          </p:nvPr>
        </p:nvSpPr>
        <p:spPr>
          <a:xfrm>
            <a:off x="457200" y="274638"/>
            <a:ext cx="8229600" cy="1858218"/>
          </a:xfrm>
        </p:spPr>
        <p:txBody>
          <a:bodyPr>
            <a:normAutofit fontScale="90000"/>
          </a:bodyPr>
          <a:lstStyle/>
          <a:p>
            <a:br>
              <a:rPr lang="ru-RU" sz="2000" smtClean="0">
                <a:solidFill>
                  <a:srgbClr val="002060"/>
                </a:solidFill>
                <a:effectLst/>
              </a:rPr>
            </a:br>
            <a:br>
              <a:rPr lang="ru-RU" sz="2000">
                <a:solidFill>
                  <a:srgbClr val="002060"/>
                </a:solidFill>
                <a:effectLst/>
              </a:rPr>
            </a:br>
            <a:br>
              <a:rPr lang="ru-RU" sz="2000" smtClean="0">
                <a:solidFill>
                  <a:srgbClr val="002060"/>
                </a:solidFill>
                <a:effectLst/>
              </a:rPr>
            </a:br>
            <a:br>
              <a:rPr lang="ru-RU" sz="2000">
                <a:solidFill>
                  <a:srgbClr val="002060"/>
                </a:solidFill>
                <a:effectLst/>
              </a:rPr>
            </a:br>
            <a:r>
              <a:rPr lang="ru-RU" sz="2700" b="0" smtClean="0">
                <a:solidFill>
                  <a:srgbClr val="002060"/>
                </a:solidFill>
                <a:effectLst/>
              </a:rPr>
              <a:t>Методическое письмо Минпросвещения </a:t>
            </a:r>
            <a:r>
              <a:rPr lang="ru-RU" sz="2700" b="0">
                <a:solidFill>
                  <a:srgbClr val="002060"/>
                </a:solidFill>
                <a:effectLst/>
              </a:rPr>
              <a:t>России</a:t>
            </a:r>
            <a:r>
              <a:rPr lang="ru-RU" sz="2700" b="0" smtClean="0">
                <a:solidFill>
                  <a:srgbClr val="002060"/>
                </a:solidFill>
                <a:effectLst/>
              </a:rPr>
              <a:t> </a:t>
            </a:r>
            <a:r>
              <a:rPr lang="ru-RU" sz="2700" b="0">
                <a:solidFill>
                  <a:srgbClr val="002060"/>
                </a:solidFill>
                <a:effectLst/>
              </a:rPr>
              <a:t>об организации антикризисного сопровождения временных переселенцев </a:t>
            </a:r>
            <a:r>
              <a:rPr lang="ru-RU" sz="2700" b="0" smtClean="0">
                <a:solidFill>
                  <a:srgbClr val="002060"/>
                </a:solidFill>
                <a:effectLst/>
              </a:rPr>
              <a:t>от </a:t>
            </a:r>
            <a:r>
              <a:rPr lang="ru-RU" sz="2700" b="0">
                <a:solidFill>
                  <a:srgbClr val="002060"/>
                </a:solidFill>
                <a:effectLst/>
              </a:rPr>
              <a:t>22.02.2022г. No </a:t>
            </a:r>
            <a:r>
              <a:rPr lang="ru-RU" sz="2700" b="0" smtClean="0">
                <a:solidFill>
                  <a:srgbClr val="002060"/>
                </a:solidFill>
                <a:effectLst/>
              </a:rPr>
              <a:t>07-1221</a:t>
            </a:r>
            <a:br>
              <a:rPr lang="ru-RU" sz="2700" b="0">
                <a:solidFill>
                  <a:srgbClr val="002060"/>
                </a:solidFill>
                <a:effectLst/>
              </a:rPr>
            </a:br>
            <a:br>
              <a:rPr lang="ru-RU"/>
            </a:br>
            <a:endParaRPr lang="ru-RU"/>
          </a:p>
        </p:txBody>
      </p:sp>
      <p:sp>
        <p:nvSpPr>
          <p:cNvPr id="5" name="Объект 4"/>
          <p:cNvSpPr>
            <a:spLocks noGrp="1"/>
          </p:cNvSpPr>
          <p:nvPr>
            <p:ph idx="1"/>
          </p:nvPr>
        </p:nvSpPr>
        <p:spPr>
          <a:xfrm>
            <a:off x="457200" y="2132856"/>
            <a:ext cx="8229600" cy="3993307"/>
          </a:xfrm>
        </p:spPr>
        <p:txBody>
          <a:bodyPr/>
          <a:lstStyle/>
          <a:p>
            <a:pPr marL="0" indent="0" algn="ctr">
              <a:buNone/>
            </a:pPr>
            <a:endParaRPr lang="ru-RU" sz="3200" b="1" smtClean="0">
              <a:solidFill>
                <a:srgbClr val="002060"/>
              </a:solidFill>
            </a:endParaRPr>
          </a:p>
          <a:p>
            <a:pPr marL="0" indent="0" algn="ctr">
              <a:buNone/>
            </a:pPr>
            <a:endParaRPr lang="ru-RU" sz="3200" b="1">
              <a:solidFill>
                <a:srgbClr val="002060"/>
              </a:solidFill>
            </a:endParaRPr>
          </a:p>
          <a:p>
            <a:pPr marL="0" indent="0" algn="ctr">
              <a:buNone/>
            </a:pPr>
            <a:r>
              <a:rPr lang="ru-RU" sz="3200" b="1" smtClean="0">
                <a:solidFill>
                  <a:srgbClr val="002060"/>
                </a:solidFill>
              </a:rPr>
              <a:t>Методические </a:t>
            </a:r>
            <a:r>
              <a:rPr lang="ru-RU" sz="3200" b="1">
                <a:solidFill>
                  <a:srgbClr val="002060"/>
                </a:solidFill>
              </a:rPr>
              <a:t>рекомендации по организации антикризисного сопровождения временных </a:t>
            </a:r>
            <a:r>
              <a:rPr lang="ru-RU" sz="3200" b="1" smtClean="0">
                <a:solidFill>
                  <a:srgbClr val="002060"/>
                </a:solidFill>
              </a:rPr>
              <a:t>переселенцев</a:t>
            </a:r>
            <a:endParaRPr lang="ru-RU" b="1">
              <a:solidFill>
                <a:srgbClr val="002060"/>
              </a:solidFill>
            </a:endParaRPr>
          </a:p>
          <a:p>
            <a:endParaRPr lang="ru-RU" b="1"/>
          </a:p>
        </p:txBody>
      </p:sp>
    </p:spTree>
    <p:extLst>
      <p:ext uri="{BB962C8B-B14F-4D97-AF65-F5344CB8AC3E}">
        <p14:creationId xmlns:p14="http://schemas.microsoft.com/office/powerpoint/2010/main" val="1558448736"/>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TM02474572[[fn=Медицинский шаблон оформления]]</Template>
  <Company/>
  <PresentationFormat>On-screen Show (4:3)</PresentationFormat>
  <Paragraphs>256</Paragraphs>
  <Slides>54</Slides>
  <Notes>0</Notes>
  <TotalTime>1780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54</vt:i4>
      </vt:variant>
    </vt:vector>
  </HeadingPairs>
  <TitlesOfParts>
    <vt:vector baseType="lpstr" size="59">
      <vt:lpstr>Arial</vt:lpstr>
      <vt:lpstr>Calibri</vt:lpstr>
      <vt:lpstr>Wingdings</vt:lpstr>
      <vt:lpstr>Times New Roman</vt:lpstr>
      <vt:lpstr>La mente</vt:lpstr>
      <vt:lpstr>ОБЕСПЕЧЕНИЕ БЛАГОПРИЯТНЫХ УСЛОВИЙ РАЗВИТИЯ И СОЦИАЛИЗАЦИИ ДОШКОЛЬНИКОВ В ОБРАЗОВАТЕЛЬНЫХ ОРГАНИЗАЦИЯХ, РЕАЛИЗУЮЩИХ ПРОГРАММЫ ДОШКОЛЬНОГО ОБРАЗОВАНИЯ, ПУТЕМ ПРИМЕНЕНИЯ СОВРЕМЕННЫХ ПСИХОЛОГИЧЕСКИХ ТЕХНОЛОГИЙ И ПРАКТИК</vt:lpstr>
      <vt:lpstr>План</vt:lpstr>
      <vt:lpstr>PowerPoint Presentation</vt:lpstr>
      <vt:lpstr>Концепция развития психологической службы в системе общего образования и среднего профессионального образования в Российской Федерации на период до 2025 года от 20 мая 2022 г. N СК-7/07вн</vt:lpstr>
      <vt:lpstr>Целевые группы детей</vt:lpstr>
      <vt:lpstr>Концепция развития психологической службы в системе общего образования и среднего профессионального образования в Российской Федерации на период до 2025 года от 20 мая 2022 г. N СК-7/07вн</vt:lpstr>
      <vt:lpstr>Концепция развития психологической службы</vt:lpstr>
      <vt:lpstr>Психолого-педагогическое сопровождение адаптации несовершеннолетних иностранных граждан и детей переселенцев дошкольного возраста</vt:lpstr>
      <vt:lpstr>Методическое письмо Минпросвещения России об организации антикризисного сопровождения временных переселенцев от 22.02.2022г. No 07-1221</vt:lpstr>
      <vt:lpstr>Кривая адаптации К. Оберга</vt:lpstr>
      <vt:lpstr>PowerPoint Presentation</vt:lpstr>
      <vt:lpstr>Первый этап адаптации</vt:lpstr>
      <vt:lpstr>На втором этапе адаптации </vt:lpstr>
      <vt:lpstr>На втором этапе адаптации </vt:lpstr>
      <vt:lpstr>На третьем этапе психологической адаптации</vt:lpstr>
      <vt:lpstr>На третьем этапе психологической адаптации</vt:lpstr>
      <vt:lpstr>На третьем этапе психологической адаптации</vt:lpstr>
      <vt:lpstr>На четвертом этапе психологической адаптации</vt:lpstr>
      <vt:lpstr>PowerPoint Presentation</vt:lpstr>
      <vt:lpstr>На пятом этапе психологической адаптации</vt:lpstr>
      <vt:lpstr>Мишени и методы диагностики психологической адаптации </vt:lpstr>
      <vt:lpstr>Особенности реализации диагностических мероприятий у инокультурных дошкольников: </vt:lpstr>
      <vt:lpstr>PowerPoint Presentation</vt:lpstr>
      <vt:lpstr>Кейс 1 - ответ</vt:lpstr>
      <vt:lpstr>Кейс 2 - ответ</vt:lpstr>
      <vt:lpstr>ИСПОЛЬЗОВАНИЕ СОВРЕМЕННЫХ ЦИФРОВЫХ ТЕХНОЛОГИЙ В ПРОФЕССИОНАЛЬНОЙ ДЕЯТЕЛЬНОСТИ ПЕДАГОГА-ПСИХОЛОГА В СОПРОВОЖДЕНИИ ДЕТЕЙ ДОШКОЛЬНОГО ВОЗРАСТА</vt:lpstr>
      <vt:lpstr>PowerPoint Presentation</vt:lpstr>
      <vt:lpstr>Дети-дошкольники используют следующие виды цифрового контента: </vt:lpstr>
      <vt:lpstr>Типология компьютерных игр, предложенная Е.О. Смирновой и          Р.Е. Радаевой, применима для описания детского игрового контента, используемого на гаджетах</vt:lpstr>
      <vt:lpstr>Типология компьютерных игр, предложенная Е.О. Смирновой и Р.Е. Радаевой, применима для описания детского игрового контента, используемого на гаджетах.</vt:lpstr>
      <vt:lpstr>PowerPoint Presentation</vt:lpstr>
      <vt:lpstr>Рекомендации по использованию гаджетов </vt:lpstr>
      <vt:lpstr>Рекомендации по использованию гаджетов </vt:lpstr>
      <vt:lpstr>Риски неконтролируемого использования цифровых технологий </vt:lpstr>
      <vt:lpstr>PowerPoint Presentation</vt:lpstr>
      <vt:lpstr>Электронные образовательные ресурсы: </vt:lpstr>
      <vt:lpstr>Интерактивная программа «Психоблиц» </vt:lpstr>
      <vt:lpstr>Интерактивная программа «Психоблиц» </vt:lpstr>
      <vt:lpstr>Интерактивная программа «Психоблиц» </vt:lpstr>
      <vt:lpstr>Интерактивная программа «Психоблиц» </vt:lpstr>
      <vt:lpstr>Программа «Внимание, память, логика»</vt:lpstr>
      <vt:lpstr>Программа «Внимание, память, логика»</vt:lpstr>
      <vt:lpstr>Программа «Внимание, память, логика»</vt:lpstr>
      <vt:lpstr>Программа «Внимание, память, логика»</vt:lpstr>
      <vt:lpstr>Программа</vt:lpstr>
      <vt:lpstr>Мышление и память, 5 игр</vt:lpstr>
      <vt:lpstr>Зрительное восприятие, 4 игры</vt:lpstr>
      <vt:lpstr>Фонематическое восприятие, 2 игры</vt:lpstr>
      <vt:lpstr>Эмоциональный интеллект, 2 игры</vt:lpstr>
      <vt:lpstr>Телесно-ориентированные упражнения, 5 игр</vt:lpstr>
      <vt:lpstr>Динамика формирования предпосылок к обучению в школе выпускников ДОУ№ 91 по данным диагностического обследования в мае   2022 г. </vt:lpstr>
      <vt:lpstr>Динамика формирования предпосылок к обучению в школе выпускников ДОУ№ 91 по данным диагностического обследования в мае   2022 г. </vt:lpstr>
      <vt:lpstr>Данные эмпирических исследований свидетельствуют о том, что: </vt:lpstr>
      <vt:lpstr>Литература:</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Логопед</dc:creator>
  <cp:lastModifiedBy>Елена Коростелева</cp:lastModifiedBy>
  <cp:revision>134</cp:revision>
  <dcterms:created xsi:type="dcterms:W3CDTF">2022-10-24T11:28:17Z</dcterms:created>
  <dcterms:modified xsi:type="dcterms:W3CDTF">2023-01-11T11:24:36Z</dcterms:modified>
</cp:coreProperties>
</file>